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99" r:id="rId4"/>
    <p:sldId id="301" r:id="rId5"/>
    <p:sldId id="302" r:id="rId6"/>
    <p:sldId id="290" r:id="rId7"/>
    <p:sldId id="270" r:id="rId8"/>
  </p:sldIdLst>
  <p:sldSz cx="50403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242" y="-7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78024" y="1237197"/>
            <a:ext cx="4284266" cy="2631887"/>
          </a:xfrm>
        </p:spPr>
        <p:txBody>
          <a:bodyPr anchor="b"/>
          <a:lstStyle>
            <a:lvl1pPr algn="ctr">
              <a:defRPr sz="3307"/>
            </a:lvl1pPr>
          </a:lstStyle>
          <a:p>
            <a:r>
              <a:rPr lang="tr-TR"/>
              <a:t>Asıl başlık stilini düzenlemek için tıklayın</a:t>
            </a:r>
            <a:endParaRPr lang="en-US" dirty="0"/>
          </a:p>
        </p:txBody>
      </p:sp>
      <p:sp>
        <p:nvSpPr>
          <p:cNvPr id="3" name="Subtitle 2"/>
          <p:cNvSpPr>
            <a:spLocks noGrp="1"/>
          </p:cNvSpPr>
          <p:nvPr>
            <p:ph type="subTitle" idx="1"/>
          </p:nvPr>
        </p:nvSpPr>
        <p:spPr>
          <a:xfrm>
            <a:off x="630039" y="3970580"/>
            <a:ext cx="3780235" cy="1825171"/>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7673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100066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402483"/>
            <a:ext cx="1086817"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46522" y="402483"/>
            <a:ext cx="319744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84969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64714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43897" y="1884671"/>
            <a:ext cx="4347270" cy="3144614"/>
          </a:xfrm>
        </p:spPr>
        <p:txBody>
          <a:bodyPr anchor="b"/>
          <a:lstStyle>
            <a:lvl1pPr>
              <a:defRPr sz="3307"/>
            </a:lvl1pPr>
          </a:lstStyle>
          <a:p>
            <a:r>
              <a:rPr lang="tr-TR"/>
              <a:t>Asıl başlık stilini düzenlemek için tıklayın</a:t>
            </a:r>
            <a:endParaRPr lang="en-US" dirty="0"/>
          </a:p>
        </p:txBody>
      </p:sp>
      <p:sp>
        <p:nvSpPr>
          <p:cNvPr id="3" name="Text Placeholder 2"/>
          <p:cNvSpPr>
            <a:spLocks noGrp="1"/>
          </p:cNvSpPr>
          <p:nvPr>
            <p:ph type="body" idx="1"/>
          </p:nvPr>
        </p:nvSpPr>
        <p:spPr>
          <a:xfrm>
            <a:off x="343897" y="5059035"/>
            <a:ext cx="4347270" cy="1653678"/>
          </a:xfrm>
        </p:spPr>
        <p:txBody>
          <a:bodyPr/>
          <a:lstStyle>
            <a:lvl1pPr marL="0" indent="0">
              <a:buNone/>
              <a:defRPr sz="1323">
                <a:solidFill>
                  <a:schemeClr val="tx1"/>
                </a:solidFill>
              </a:defRPr>
            </a:lvl1pPr>
            <a:lvl2pPr marL="252009" indent="0">
              <a:buNone/>
              <a:defRPr sz="1102">
                <a:solidFill>
                  <a:schemeClr val="tx1">
                    <a:tint val="75000"/>
                  </a:schemeClr>
                </a:solidFill>
              </a:defRPr>
            </a:lvl2pPr>
            <a:lvl3pPr marL="504017" indent="0">
              <a:buNone/>
              <a:defRPr sz="992">
                <a:solidFill>
                  <a:schemeClr val="tx1">
                    <a:tint val="75000"/>
                  </a:schemeClr>
                </a:solidFill>
              </a:defRPr>
            </a:lvl3pPr>
            <a:lvl4pPr marL="756026" indent="0">
              <a:buNone/>
              <a:defRPr sz="882">
                <a:solidFill>
                  <a:schemeClr val="tx1">
                    <a:tint val="75000"/>
                  </a:schemeClr>
                </a:solidFill>
              </a:defRPr>
            </a:lvl4pPr>
            <a:lvl5pPr marL="1008035" indent="0">
              <a:buNone/>
              <a:defRPr sz="882">
                <a:solidFill>
                  <a:schemeClr val="tx1">
                    <a:tint val="75000"/>
                  </a:schemeClr>
                </a:solidFill>
              </a:defRPr>
            </a:lvl5pPr>
            <a:lvl6pPr marL="1260043" indent="0">
              <a:buNone/>
              <a:defRPr sz="882">
                <a:solidFill>
                  <a:schemeClr val="tx1">
                    <a:tint val="75000"/>
                  </a:schemeClr>
                </a:solidFill>
              </a:defRPr>
            </a:lvl6pPr>
            <a:lvl7pPr marL="1512052" indent="0">
              <a:buNone/>
              <a:defRPr sz="882">
                <a:solidFill>
                  <a:schemeClr val="tx1">
                    <a:tint val="75000"/>
                  </a:schemeClr>
                </a:solidFill>
              </a:defRPr>
            </a:lvl7pPr>
            <a:lvl8pPr marL="1764060" indent="0">
              <a:buNone/>
              <a:defRPr sz="882">
                <a:solidFill>
                  <a:schemeClr val="tx1">
                    <a:tint val="75000"/>
                  </a:schemeClr>
                </a:solidFill>
              </a:defRPr>
            </a:lvl8pPr>
            <a:lvl9pPr marL="2016069" indent="0">
              <a:buNone/>
              <a:defRPr sz="882">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6B1306C-C173-4515-9559-8A3056AF5295}" type="datetimeFigureOut">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44443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46522" y="2012414"/>
            <a:ext cx="2142133"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51658" y="2012414"/>
            <a:ext cx="2142133"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6B1306C-C173-4515-9559-8A3056AF5295}" type="datetimeFigureOut">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16314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47178" y="402484"/>
            <a:ext cx="4347270"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47179" y="1853171"/>
            <a:ext cx="2132288" cy="908210"/>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tr-TR"/>
              <a:t>Asıl metin stillerini düzenlemek için tıklayın</a:t>
            </a:r>
          </a:p>
        </p:txBody>
      </p:sp>
      <p:sp>
        <p:nvSpPr>
          <p:cNvPr id="4" name="Content Placeholder 3"/>
          <p:cNvSpPr>
            <a:spLocks noGrp="1"/>
          </p:cNvSpPr>
          <p:nvPr>
            <p:ph sz="half" idx="2"/>
          </p:nvPr>
        </p:nvSpPr>
        <p:spPr>
          <a:xfrm>
            <a:off x="347179" y="2761381"/>
            <a:ext cx="2132288"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51658" y="1853171"/>
            <a:ext cx="2142790" cy="908210"/>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tr-TR"/>
              <a:t>Asıl metin stillerini düzenlemek için tıklayın</a:t>
            </a:r>
          </a:p>
        </p:txBody>
      </p:sp>
      <p:sp>
        <p:nvSpPr>
          <p:cNvPr id="6" name="Content Placeholder 5"/>
          <p:cNvSpPr>
            <a:spLocks noGrp="1"/>
          </p:cNvSpPr>
          <p:nvPr>
            <p:ph sz="quarter" idx="4"/>
          </p:nvPr>
        </p:nvSpPr>
        <p:spPr>
          <a:xfrm>
            <a:off x="2551658" y="2761381"/>
            <a:ext cx="2142790"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6B1306C-C173-4515-9559-8A3056AF5295}" type="datetimeFigureOut">
              <a:rPr lang="tr-TR" smtClean="0"/>
              <a:t>12.09.2024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5355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6B1306C-C173-4515-9559-8A3056AF5295}" type="datetimeFigureOut">
              <a:rPr lang="tr-TR" smtClean="0"/>
              <a:t>12.09.2024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9015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1306C-C173-4515-9559-8A3056AF5295}" type="datetimeFigureOut">
              <a:rPr lang="tr-TR" smtClean="0"/>
              <a:t>12.09.2024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341438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47178" y="503978"/>
            <a:ext cx="1625632" cy="1763924"/>
          </a:xfrm>
        </p:spPr>
        <p:txBody>
          <a:bodyPr anchor="b"/>
          <a:lstStyle>
            <a:lvl1pPr>
              <a:defRPr sz="1764"/>
            </a:lvl1pPr>
          </a:lstStyle>
          <a:p>
            <a:r>
              <a:rPr lang="tr-TR"/>
              <a:t>Asıl başlık stilini düzenlemek için tıklayın</a:t>
            </a:r>
            <a:endParaRPr lang="en-US" dirty="0"/>
          </a:p>
        </p:txBody>
      </p:sp>
      <p:sp>
        <p:nvSpPr>
          <p:cNvPr id="3" name="Content Placeholder 2"/>
          <p:cNvSpPr>
            <a:spLocks noGrp="1"/>
          </p:cNvSpPr>
          <p:nvPr>
            <p:ph idx="1"/>
          </p:nvPr>
        </p:nvSpPr>
        <p:spPr>
          <a:xfrm>
            <a:off x="2142790" y="1088455"/>
            <a:ext cx="2551658" cy="5372269"/>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7178" y="2267902"/>
            <a:ext cx="1625632" cy="4201570"/>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6B1306C-C173-4515-9559-8A3056AF5295}" type="datetimeFigureOut">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406910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7178" y="503978"/>
            <a:ext cx="1625632" cy="1763924"/>
          </a:xfrm>
        </p:spPr>
        <p:txBody>
          <a:bodyPr anchor="b"/>
          <a:lstStyle>
            <a:lvl1pPr>
              <a:defRPr sz="1764"/>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142790" y="1088455"/>
            <a:ext cx="2551658" cy="5372269"/>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tr-TR"/>
              <a:t>Resim eklemek için simgeye tıklayın</a:t>
            </a:r>
            <a:endParaRPr lang="en-US" dirty="0"/>
          </a:p>
        </p:txBody>
      </p:sp>
      <p:sp>
        <p:nvSpPr>
          <p:cNvPr id="4" name="Text Placeholder 3"/>
          <p:cNvSpPr>
            <a:spLocks noGrp="1"/>
          </p:cNvSpPr>
          <p:nvPr>
            <p:ph type="body" sz="half" idx="2"/>
          </p:nvPr>
        </p:nvSpPr>
        <p:spPr>
          <a:xfrm>
            <a:off x="347178" y="2267902"/>
            <a:ext cx="1625632" cy="4201570"/>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6B1306C-C173-4515-9559-8A3056AF5295}" type="datetimeFigureOut">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9E9269-3752-4209-837B-D2B09F36E7A6}" type="slidenum">
              <a:rPr lang="tr-TR" smtClean="0"/>
              <a:t>‹#›</a:t>
            </a:fld>
            <a:endParaRPr lang="tr-TR"/>
          </a:p>
        </p:txBody>
      </p:sp>
    </p:spTree>
    <p:extLst>
      <p:ext uri="{BB962C8B-B14F-4D97-AF65-F5344CB8AC3E}">
        <p14:creationId xmlns:p14="http://schemas.microsoft.com/office/powerpoint/2010/main" val="248115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402484"/>
            <a:ext cx="4347270"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46522" y="2012414"/>
            <a:ext cx="4347270"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46522" y="7006700"/>
            <a:ext cx="1134070" cy="402483"/>
          </a:xfrm>
          <a:prstGeom prst="rect">
            <a:avLst/>
          </a:prstGeom>
        </p:spPr>
        <p:txBody>
          <a:bodyPr vert="horz" lIns="91440" tIns="45720" rIns="91440" bIns="45720" rtlCol="0" anchor="ctr"/>
          <a:lstStyle>
            <a:lvl1pPr algn="l">
              <a:defRPr sz="661">
                <a:solidFill>
                  <a:schemeClr val="tx1">
                    <a:tint val="75000"/>
                  </a:schemeClr>
                </a:solidFill>
              </a:defRPr>
            </a:lvl1pPr>
          </a:lstStyle>
          <a:p>
            <a:fld id="{46B1306C-C173-4515-9559-8A3056AF5295}" type="datetimeFigureOut">
              <a:rPr lang="tr-TR" smtClean="0"/>
              <a:t>12.09.2024</a:t>
            </a:fld>
            <a:endParaRPr lang="tr-TR"/>
          </a:p>
        </p:txBody>
      </p:sp>
      <p:sp>
        <p:nvSpPr>
          <p:cNvPr id="5" name="Footer Placeholder 4"/>
          <p:cNvSpPr>
            <a:spLocks noGrp="1"/>
          </p:cNvSpPr>
          <p:nvPr>
            <p:ph type="ftr" sz="quarter" idx="3"/>
          </p:nvPr>
        </p:nvSpPr>
        <p:spPr>
          <a:xfrm>
            <a:off x="1669604" y="7006700"/>
            <a:ext cx="1701106" cy="402483"/>
          </a:xfrm>
          <a:prstGeom prst="rect">
            <a:avLst/>
          </a:prstGeom>
        </p:spPr>
        <p:txBody>
          <a:bodyPr vert="horz" lIns="91440" tIns="45720" rIns="91440" bIns="45720" rtlCol="0" anchor="ctr"/>
          <a:lstStyle>
            <a:lvl1pPr algn="ctr">
              <a:defRPr sz="66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3559721" y="7006700"/>
            <a:ext cx="1134070" cy="402483"/>
          </a:xfrm>
          <a:prstGeom prst="rect">
            <a:avLst/>
          </a:prstGeom>
        </p:spPr>
        <p:txBody>
          <a:bodyPr vert="horz" lIns="91440" tIns="45720" rIns="91440" bIns="45720" rtlCol="0" anchor="ctr"/>
          <a:lstStyle>
            <a:lvl1pPr algn="r">
              <a:defRPr sz="661">
                <a:solidFill>
                  <a:schemeClr val="tx1">
                    <a:tint val="75000"/>
                  </a:schemeClr>
                </a:solidFill>
              </a:defRPr>
            </a:lvl1pPr>
          </a:lstStyle>
          <a:p>
            <a:fld id="{DA9E9269-3752-4209-837B-D2B09F36E7A6}" type="slidenum">
              <a:rPr lang="tr-TR" smtClean="0"/>
              <a:t>‹#›</a:t>
            </a:fld>
            <a:endParaRPr lang="tr-TR"/>
          </a:p>
        </p:txBody>
      </p:sp>
    </p:spTree>
    <p:extLst>
      <p:ext uri="{BB962C8B-B14F-4D97-AF65-F5344CB8AC3E}">
        <p14:creationId xmlns:p14="http://schemas.microsoft.com/office/powerpoint/2010/main" val="1269582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A82CF03-C667-4881-B4A0-BF57967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93" y="278969"/>
            <a:ext cx="4339526" cy="2703959"/>
          </a:xfrm>
          <a:prstGeom prst="rect">
            <a:avLst/>
          </a:prstGeom>
        </p:spPr>
      </p:pic>
      <p:sp>
        <p:nvSpPr>
          <p:cNvPr id="6" name="Rectangle 1">
            <a:extLst>
              <a:ext uri="{FF2B5EF4-FFF2-40B4-BE49-F238E27FC236}">
                <a16:creationId xmlns:a16="http://schemas.microsoft.com/office/drawing/2014/main" id="{8B754092-429C-4CC1-A332-EF872C631EA8}"/>
              </a:ext>
            </a:extLst>
          </p:cNvPr>
          <p:cNvSpPr>
            <a:spLocks noChangeArrowheads="1"/>
          </p:cNvSpPr>
          <p:nvPr/>
        </p:nvSpPr>
        <p:spPr bwMode="auto">
          <a:xfrm>
            <a:off x="382740" y="3133949"/>
            <a:ext cx="433952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1F497D"/>
                </a:solidFill>
                <a:effectLst/>
                <a:latin typeface="Bahnschrift SemiBold" panose="020B0502040204020203" pitchFamily="34" charset="0"/>
                <a:ea typeface="Times New Roman" panose="02020603050405020304" pitchFamily="18" charset="0"/>
                <a:cs typeface="Arial" panose="020B0604020202020204" pitchFamily="34" charset="0"/>
              </a:rPr>
              <a:t>İSTANBUL  AYDIN  ÜNİVERSİTESİ SPOR  BİLİMLERİ  FAKÜLTESİ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rgbClr val="1F497D"/>
              </a:solidFill>
              <a:effectLst/>
              <a:latin typeface="Bahnschrift SemiBold" panose="020B0502040204020203"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2000" b="1" dirty="0">
                <a:solidFill>
                  <a:srgbClr val="1F497D"/>
                </a:solidFill>
                <a:latin typeface="Bahnschrift SemiBold" panose="020B0502040204020203" pitchFamily="34" charset="0"/>
                <a:cs typeface="Arial" panose="020B0604020202020204" pitchFamily="34" charset="0"/>
              </a:rPr>
              <a:t>FACULTY OF SPORTS SCIENCES</a:t>
            </a:r>
            <a:endParaRPr kumimoji="0" lang="tr-TR" altLang="tr-TR" sz="2000" b="1" i="0" u="none" strike="noStrike" cap="none" normalizeH="0" baseline="0" dirty="0">
              <a:ln>
                <a:noFill/>
              </a:ln>
              <a:solidFill>
                <a:schemeClr val="tx1"/>
              </a:solidFill>
              <a:effectLst/>
              <a:latin typeface="Bahnschrift SemiBold" panose="020B0502040204020203" pitchFamily="34" charset="0"/>
              <a:cs typeface="Arial" panose="020B0604020202020204" pitchFamily="34" charset="0"/>
            </a:endParaRPr>
          </a:p>
        </p:txBody>
      </p:sp>
      <p:pic>
        <p:nvPicPr>
          <p:cNvPr id="8" name="Resim 7">
            <a:extLst>
              <a:ext uri="{FF2B5EF4-FFF2-40B4-BE49-F238E27FC236}">
                <a16:creationId xmlns:a16="http://schemas.microsoft.com/office/drawing/2014/main" id="{133828AA-2F2A-4127-9EF3-73F85F0F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1263"/>
            <a:ext cx="1342570" cy="1342570"/>
          </a:xfrm>
          <a:prstGeom prst="rect">
            <a:avLst/>
          </a:prstGeom>
        </p:spPr>
      </p:pic>
      <p:pic>
        <p:nvPicPr>
          <p:cNvPr id="9" name="Resim 8">
            <a:extLst>
              <a:ext uri="{FF2B5EF4-FFF2-40B4-BE49-F238E27FC236}">
                <a16:creationId xmlns:a16="http://schemas.microsoft.com/office/drawing/2014/main" id="{122B51D2-3A36-4C0B-95E9-3F8F4365F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091" y="4303742"/>
            <a:ext cx="1342570" cy="1342570"/>
          </a:xfrm>
          <a:prstGeom prst="rect">
            <a:avLst/>
          </a:prstGeom>
        </p:spPr>
      </p:pic>
      <p:sp>
        <p:nvSpPr>
          <p:cNvPr id="10" name="Rectangle 2">
            <a:extLst>
              <a:ext uri="{FF2B5EF4-FFF2-40B4-BE49-F238E27FC236}">
                <a16:creationId xmlns:a16="http://schemas.microsoft.com/office/drawing/2014/main" id="{5E037C4C-3FA2-4705-BBA4-C74D8C272BBA}"/>
              </a:ext>
            </a:extLst>
          </p:cNvPr>
          <p:cNvSpPr>
            <a:spLocks noChangeArrowheads="1"/>
          </p:cNvSpPr>
          <p:nvPr/>
        </p:nvSpPr>
        <p:spPr bwMode="auto">
          <a:xfrm>
            <a:off x="1617798" y="4400490"/>
            <a:ext cx="186942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1F497D"/>
                </a:solidFill>
                <a:effectLst/>
                <a:latin typeface="Arial" panose="020B0604020202020204" pitchFamily="34" charset="0"/>
              </a:rPr>
              <a:t>E-BÜLTEN</a:t>
            </a: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400" dirty="0">
                <a:solidFill>
                  <a:srgbClr val="1F497D"/>
                </a:solidFill>
                <a:latin typeface="Arial" panose="020B0604020202020204" pitchFamily="34" charset="0"/>
              </a:rPr>
              <a:t>MART-NİSAN </a:t>
            </a:r>
            <a:r>
              <a:rPr kumimoji="0" lang="tr-TR" altLang="tr-TR" sz="1400" b="0" i="0" u="none" strike="noStrike" cap="none" normalizeH="0" baseline="0" dirty="0">
                <a:ln>
                  <a:noFill/>
                </a:ln>
                <a:solidFill>
                  <a:srgbClr val="1F497D"/>
                </a:solidFill>
                <a:effectLst/>
                <a:latin typeface="Arial" panose="020B0604020202020204" pitchFamily="34" charset="0"/>
              </a:rPr>
              <a:t>2024</a:t>
            </a: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1400" dirty="0">
              <a:solidFill>
                <a:srgbClr val="1F497D"/>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1F497D"/>
                </a:solidFill>
                <a:effectLst/>
                <a:latin typeface="Arial" panose="020B0604020202020204" pitchFamily="34" charset="0"/>
              </a:rPr>
              <a:t>E-BULLETIN</a:t>
            </a: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400" dirty="0">
                <a:solidFill>
                  <a:srgbClr val="1F497D"/>
                </a:solidFill>
                <a:latin typeface="Arial" panose="020B0604020202020204" pitchFamily="34" charset="0"/>
              </a:rPr>
              <a:t>MARCH-APRIL 2024</a:t>
            </a:r>
            <a:endParaRPr kumimoji="0" lang="tr-TR" altLang="tr-TR" sz="1400" b="0" i="0" u="none" strike="noStrike" cap="none" normalizeH="0" baseline="0" dirty="0">
              <a:ln>
                <a:noFill/>
              </a:ln>
              <a:solidFill>
                <a:srgbClr val="1F497D"/>
              </a:solidFill>
              <a:effectLst/>
              <a:latin typeface="Arial" panose="020B0604020202020204" pitchFamily="34" charset="0"/>
            </a:endParaRPr>
          </a:p>
        </p:txBody>
      </p:sp>
      <p:pic>
        <p:nvPicPr>
          <p:cNvPr id="12" name="Resim 11">
            <a:extLst>
              <a:ext uri="{FF2B5EF4-FFF2-40B4-BE49-F238E27FC236}">
                <a16:creationId xmlns:a16="http://schemas.microsoft.com/office/drawing/2014/main" id="{F6EF71FD-5ADB-4D9D-BF22-C3313A272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8" y="5470425"/>
            <a:ext cx="5040313" cy="2064054"/>
          </a:xfrm>
          <a:prstGeom prst="rect">
            <a:avLst/>
          </a:prstGeom>
        </p:spPr>
      </p:pic>
      <p:sp>
        <p:nvSpPr>
          <p:cNvPr id="13" name="Metin kutusu 12">
            <a:extLst>
              <a:ext uri="{FF2B5EF4-FFF2-40B4-BE49-F238E27FC236}">
                <a16:creationId xmlns:a16="http://schemas.microsoft.com/office/drawing/2014/main" id="{703EF395-0E83-4F90-B558-6BBDEDF2DEA4}"/>
              </a:ext>
            </a:extLst>
          </p:cNvPr>
          <p:cNvSpPr txBox="1"/>
          <p:nvPr/>
        </p:nvSpPr>
        <p:spPr>
          <a:xfrm>
            <a:off x="2824759" y="5656550"/>
            <a:ext cx="161328" cy="461665"/>
          </a:xfrm>
          <a:prstGeom prst="rect">
            <a:avLst/>
          </a:prstGeom>
          <a:noFill/>
        </p:spPr>
        <p:txBody>
          <a:bodyPr wrap="square" rtlCol="0">
            <a:spAutoFit/>
          </a:bodyPr>
          <a:lstStyle/>
          <a:p>
            <a:r>
              <a:rPr lang="tr-TR" sz="2400" b="1" dirty="0">
                <a:latin typeface="Kunstler Script" panose="030304020206070D0D06" pitchFamily="66" charset="0"/>
              </a:rPr>
              <a:t>,</a:t>
            </a:r>
          </a:p>
        </p:txBody>
      </p:sp>
    </p:spTree>
    <p:extLst>
      <p:ext uri="{BB962C8B-B14F-4D97-AF65-F5344CB8AC3E}">
        <p14:creationId xmlns:p14="http://schemas.microsoft.com/office/powerpoint/2010/main" val="287862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6" name="Metin Kutusu 2">
            <a:extLst>
              <a:ext uri="{FF2B5EF4-FFF2-40B4-BE49-F238E27FC236}">
                <a16:creationId xmlns:a16="http://schemas.microsoft.com/office/drawing/2014/main" id="{D1691400-BD89-49CF-9465-BD255BEF0FAD}"/>
              </a:ext>
            </a:extLst>
          </p:cNvPr>
          <p:cNvSpPr txBox="1">
            <a:spLocks noChangeArrowheads="1"/>
          </p:cNvSpPr>
          <p:nvPr/>
        </p:nvSpPr>
        <p:spPr bwMode="auto">
          <a:xfrm>
            <a:off x="1132017" y="994794"/>
            <a:ext cx="3841115" cy="271925"/>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7" name="Düz Bağlayıcı 6">
            <a:extLst>
              <a:ext uri="{FF2B5EF4-FFF2-40B4-BE49-F238E27FC236}">
                <a16:creationId xmlns:a16="http://schemas.microsoft.com/office/drawing/2014/main" id="{5414475F-6D78-4437-A6D0-AC72724E5351}"/>
              </a:ext>
            </a:extLst>
          </p:cNvPr>
          <p:cNvCxnSpPr/>
          <p:nvPr/>
        </p:nvCxnSpPr>
        <p:spPr>
          <a:xfrm>
            <a:off x="1619249" y="994794"/>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Düz Bağlayıcı 7">
            <a:extLst>
              <a:ext uri="{FF2B5EF4-FFF2-40B4-BE49-F238E27FC236}">
                <a16:creationId xmlns:a16="http://schemas.microsoft.com/office/drawing/2014/main" id="{BC9EC1A9-94B3-4170-AB52-E189BCCD056A}"/>
              </a:ext>
            </a:extLst>
          </p:cNvPr>
          <p:cNvCxnSpPr/>
          <p:nvPr/>
        </p:nvCxnSpPr>
        <p:spPr>
          <a:xfrm>
            <a:off x="1619249" y="132577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Metin kutusu 16">
            <a:extLst>
              <a:ext uri="{FF2B5EF4-FFF2-40B4-BE49-F238E27FC236}">
                <a16:creationId xmlns:a16="http://schemas.microsoft.com/office/drawing/2014/main" id="{1C0CFAA5-2EF8-B415-B30B-A4338FE47D33}"/>
              </a:ext>
            </a:extLst>
          </p:cNvPr>
          <p:cNvSpPr txBox="1"/>
          <p:nvPr/>
        </p:nvSpPr>
        <p:spPr>
          <a:xfrm>
            <a:off x="1167382" y="1687079"/>
            <a:ext cx="3838834" cy="553998"/>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Rekreasyon Bölümü Öğr. Gör. Birol Çağatay YAŞAR,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AKEV’in</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Bilgelik Programı kapsamında Mart ayında Florya Atatürk Orman Parkı’nda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Oryantiring</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etkinliği gerçekleştirmiştir.</a:t>
            </a:r>
          </a:p>
        </p:txBody>
      </p:sp>
      <p:pic>
        <p:nvPicPr>
          <p:cNvPr id="4" name="Resim 3"/>
          <p:cNvPicPr>
            <a:picLocks noChangeAspect="1"/>
          </p:cNvPicPr>
          <p:nvPr/>
        </p:nvPicPr>
        <p:blipFill rotWithShape="1">
          <a:blip r:embed="rId3" cstate="hqprint">
            <a:extLst>
              <a:ext uri="{28A0092B-C50C-407E-A947-70E740481C1C}">
                <a14:useLocalDpi xmlns:a14="http://schemas.microsoft.com/office/drawing/2010/main" val="0"/>
              </a:ext>
            </a:extLst>
          </a:blip>
          <a:srcRect t="15717" b="7135"/>
          <a:stretch/>
        </p:blipFill>
        <p:spPr>
          <a:xfrm>
            <a:off x="2149654" y="3265168"/>
            <a:ext cx="1874290" cy="1927935"/>
          </a:xfrm>
          <a:prstGeom prst="rect">
            <a:avLst/>
          </a:prstGeom>
        </p:spPr>
      </p:pic>
      <p:sp>
        <p:nvSpPr>
          <p:cNvPr id="9" name="Dikdörtgen 8"/>
          <p:cNvSpPr/>
          <p:nvPr/>
        </p:nvSpPr>
        <p:spPr>
          <a:xfrm>
            <a:off x="1200012" y="5385051"/>
            <a:ext cx="3705126" cy="861774"/>
          </a:xfrm>
          <a:prstGeom prst="rect">
            <a:avLst/>
          </a:prstGeom>
        </p:spPr>
        <p:txBody>
          <a:bodyPr wrap="square">
            <a:spAutoFit/>
          </a:bodyPr>
          <a:lstStyle/>
          <a:p>
            <a:pPr algn="just"/>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Rekreasyon Bölümü</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Öğr</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Gör</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Birol</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Çağatay</a:t>
            </a:r>
            <a:r>
              <a:rPr lang="en-GB" sz="1000" dirty="0">
                <a:solidFill>
                  <a:srgbClr val="212121"/>
                </a:solidFill>
                <a:latin typeface="Times New Roman" panose="02020603050405020304" pitchFamily="18" charset="0"/>
                <a:cs typeface="Times New Roman" panose="02020603050405020304" pitchFamily="18" charset="0"/>
              </a:rPr>
              <a:t> YAŞAR, </a:t>
            </a:r>
            <a:r>
              <a:rPr lang="en-GB" sz="1000" dirty="0" err="1">
                <a:solidFill>
                  <a:srgbClr val="212121"/>
                </a:solidFill>
                <a:latin typeface="Times New Roman" panose="02020603050405020304" pitchFamily="18" charset="0"/>
                <a:cs typeface="Times New Roman" panose="02020603050405020304" pitchFamily="18" charset="0"/>
              </a:rPr>
              <a:t>Doğa</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Sporları</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Ders</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kapsamında</a:t>
            </a:r>
            <a:r>
              <a:rPr lang="en-GB" sz="1000" dirty="0">
                <a:solidFill>
                  <a:srgbClr val="212121"/>
                </a:solidFill>
                <a:latin typeface="Times New Roman" panose="02020603050405020304" pitchFamily="18" charset="0"/>
                <a:cs typeface="Times New Roman" panose="02020603050405020304" pitchFamily="18" charset="0"/>
              </a:rPr>
              <a:t>, “23 Nisan </a:t>
            </a:r>
            <a:r>
              <a:rPr lang="en-GB" sz="1000" dirty="0" err="1">
                <a:solidFill>
                  <a:srgbClr val="212121"/>
                </a:solidFill>
                <a:latin typeface="Times New Roman" panose="02020603050405020304" pitchFamily="18" charset="0"/>
                <a:cs typeface="Times New Roman" panose="02020603050405020304" pitchFamily="18" charset="0"/>
              </a:rPr>
              <a:t>Ulusal</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Egemenlik</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ve</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Çocuk</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Bayramı</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sebebiyle</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Beden</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Eğitimi</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ve</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Spor</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Öğretmenliği</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Bölümü</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öğrencileri</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ile</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birlikte</a:t>
            </a:r>
            <a:r>
              <a:rPr lang="en-GB" sz="1000" dirty="0">
                <a:solidFill>
                  <a:srgbClr val="212121"/>
                </a:solidFill>
                <a:latin typeface="Times New Roman" panose="02020603050405020304" pitchFamily="18" charset="0"/>
                <a:cs typeface="Times New Roman" panose="02020603050405020304" pitchFamily="18" charset="0"/>
              </a:rPr>
              <a:t> 22-23 Nisan </a:t>
            </a:r>
            <a:r>
              <a:rPr lang="en-GB" sz="1000" dirty="0" err="1">
                <a:solidFill>
                  <a:srgbClr val="212121"/>
                </a:solidFill>
                <a:latin typeface="Times New Roman" panose="02020603050405020304" pitchFamily="18" charset="0"/>
                <a:cs typeface="Times New Roman" panose="02020603050405020304" pitchFamily="18" charset="0"/>
              </a:rPr>
              <a:t>Tarihlerinde</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Çekmeköy’de</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Doğa</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Kampı</a:t>
            </a:r>
            <a:r>
              <a:rPr lang="en-GB" sz="1000" dirty="0">
                <a:solidFill>
                  <a:srgbClr val="212121"/>
                </a:solidFill>
                <a:latin typeface="Times New Roman" panose="02020603050405020304" pitchFamily="18" charset="0"/>
                <a:cs typeface="Times New Roman" panose="02020603050405020304" pitchFamily="18" charset="0"/>
              </a:rPr>
              <a:t> </a:t>
            </a:r>
            <a:r>
              <a:rPr lang="en-GB" sz="1000" dirty="0" err="1">
                <a:solidFill>
                  <a:srgbClr val="212121"/>
                </a:solidFill>
                <a:latin typeface="Times New Roman" panose="02020603050405020304" pitchFamily="18" charset="0"/>
                <a:cs typeface="Times New Roman" panose="02020603050405020304" pitchFamily="18" charset="0"/>
              </a:rPr>
              <a:t>gerçekleştirmiştir</a:t>
            </a:r>
            <a:r>
              <a:rPr lang="en-GB" sz="1000" dirty="0">
                <a:solidFill>
                  <a:srgbClr val="212121"/>
                </a:solidFill>
                <a:latin typeface="Times New Roman" panose="02020603050405020304" pitchFamily="18" charset="0"/>
                <a:cs typeface="Times New Roman" panose="02020603050405020304" pitchFamily="18" charset="0"/>
              </a:rPr>
              <a:t>.</a:t>
            </a:r>
            <a:endParaRPr lang="en-GB" sz="1000" b="0" i="0" dirty="0">
              <a:solidFill>
                <a:srgbClr val="212121"/>
              </a:solidFill>
              <a:effectLst/>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6123745C-CC96-DF35-02A3-149589677F83}"/>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Metin kutusu 11">
            <a:extLst>
              <a:ext uri="{FF2B5EF4-FFF2-40B4-BE49-F238E27FC236}">
                <a16:creationId xmlns:a16="http://schemas.microsoft.com/office/drawing/2014/main" id="{4D1EE84D-CC90-F157-646C-EE415575B75A}"/>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Metin Kutusu 2">
            <a:extLst>
              <a:ext uri="{FF2B5EF4-FFF2-40B4-BE49-F238E27FC236}">
                <a16:creationId xmlns:a16="http://schemas.microsoft.com/office/drawing/2014/main" id="{DBEF4DB8-3475-08B8-7565-917D08538D73}"/>
              </a:ext>
            </a:extLst>
          </p:cNvPr>
          <p:cNvSpPr txBox="1">
            <a:spLocks noChangeArrowheads="1"/>
          </p:cNvSpPr>
          <p:nvPr/>
        </p:nvSpPr>
        <p:spPr bwMode="auto">
          <a:xfrm>
            <a:off x="1138411" y="1355306"/>
            <a:ext cx="3841115" cy="317524"/>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sp>
        <p:nvSpPr>
          <p:cNvPr id="10" name="Dikdörtgen 9">
            <a:extLst>
              <a:ext uri="{FF2B5EF4-FFF2-40B4-BE49-F238E27FC236}">
                <a16:creationId xmlns:a16="http://schemas.microsoft.com/office/drawing/2014/main" id="{66E8BB4B-441A-3044-74A0-BAE4BFF06B97}"/>
              </a:ext>
            </a:extLst>
          </p:cNvPr>
          <p:cNvSpPr/>
          <p:nvPr/>
        </p:nvSpPr>
        <p:spPr>
          <a:xfrm>
            <a:off x="1206406" y="6438773"/>
            <a:ext cx="3705126" cy="861774"/>
          </a:xfrm>
          <a:prstGeom prst="rect">
            <a:avLst/>
          </a:prstGeom>
        </p:spPr>
        <p:txBody>
          <a:bodyPr wrap="square">
            <a:spAutoFit/>
          </a:bodyPr>
          <a:lstStyle/>
          <a:p>
            <a:pPr algn="just"/>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Lecturer Birol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Çağatay</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YAŞAR from the Recreation Department organized a nature camp in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Çekmeköy</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on April 22-23 together with students from the Physical Education and Sports Teaching Department as part of the Nature Sports course, in celebration of 'April 23rd National Sovereignty and Children's Day.</a:t>
            </a:r>
            <a:endParaRPr lang="en-GB" sz="1000" b="0" i="0" dirty="0">
              <a:solidFill>
                <a:srgbClr val="212121"/>
              </a:solidFill>
              <a:effectLst/>
              <a:latin typeface="Times New Roman" panose="02020603050405020304" pitchFamily="18" charset="0"/>
              <a:cs typeface="Times New Roman" panose="02020603050405020304" pitchFamily="18" charset="0"/>
            </a:endParaRPr>
          </a:p>
        </p:txBody>
      </p:sp>
      <p:sp>
        <p:nvSpPr>
          <p:cNvPr id="14" name="Metin kutusu 13">
            <a:extLst>
              <a:ext uri="{FF2B5EF4-FFF2-40B4-BE49-F238E27FC236}">
                <a16:creationId xmlns:a16="http://schemas.microsoft.com/office/drawing/2014/main" id="{88770EFC-A3E6-591D-B43B-FDF2FF4AC0FD}"/>
              </a:ext>
            </a:extLst>
          </p:cNvPr>
          <p:cNvSpPr txBox="1"/>
          <p:nvPr/>
        </p:nvSpPr>
        <p:spPr>
          <a:xfrm>
            <a:off x="1167382" y="2384122"/>
            <a:ext cx="3838834" cy="553998"/>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Lecturer Birol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Çağatay</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YAŞAR from the Recreation Department organized an orienteering event in March at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Florya</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Atatürk Forest Park as part of AKEV's Wisdom Program.</a:t>
            </a:r>
            <a:endPar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Dikdörtgen 17">
            <a:extLst>
              <a:ext uri="{FF2B5EF4-FFF2-40B4-BE49-F238E27FC236}">
                <a16:creationId xmlns:a16="http://schemas.microsoft.com/office/drawing/2014/main" id="{31BC6807-8E6C-902E-514F-4B0E8C61B86A}"/>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88CB42DB-A89E-73B8-EC14-7654F9A64C56}"/>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Tree>
    <p:extLst>
      <p:ext uri="{BB962C8B-B14F-4D97-AF65-F5344CB8AC3E}">
        <p14:creationId xmlns:p14="http://schemas.microsoft.com/office/powerpoint/2010/main" val="428712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160210" y="1760703"/>
            <a:ext cx="3838834" cy="1323439"/>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Üniversitemiz Sağlık, Kültür ve Spor Daire Başkanlığı ile Fakültemiz işbirliği çerçevesinde Beden Eğitimi ve Spor Öğretmenliği Bölümü Dr.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Öğr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Üyesi Elif AKÇA ve Antrenörlük Eğitimi Dr.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Öğr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Üyesi Esra EMİR tarafından yeni bir takım sporu olan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Fransa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Federasyonu Başkanı ve ekibi tarafından üniversitemiz Spor Bilimleri Fakültesi öğrenci ve öğretim üyelerine tanıtıldı. Ayrıca Türkiye'nin ilk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üniversite takımının İstanbul Aydın Üniversitesi'nde kurulması için gerekli görüşmeler yapıldı..</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Resim 13"/>
          <p:cNvPicPr/>
          <p:nvPr/>
        </p:nvPicPr>
        <p:blipFill>
          <a:blip r:embed="rId3" cstate="print">
            <a:extLst>
              <a:ext uri="{28A0092B-C50C-407E-A947-70E740481C1C}">
                <a14:useLocalDpi xmlns:a14="http://schemas.microsoft.com/office/drawing/2010/main" val="0"/>
              </a:ext>
            </a:extLst>
          </a:blip>
          <a:stretch>
            <a:fillRect/>
          </a:stretch>
        </p:blipFill>
        <p:spPr>
          <a:xfrm>
            <a:off x="1323875" y="4632352"/>
            <a:ext cx="3442335" cy="2597785"/>
          </a:xfrm>
          <a:prstGeom prst="rect">
            <a:avLst/>
          </a:prstGeom>
        </p:spPr>
      </p:pic>
      <p:sp>
        <p:nvSpPr>
          <p:cNvPr id="10" name="Metin kutusu 9">
            <a:extLst>
              <a:ext uri="{FF2B5EF4-FFF2-40B4-BE49-F238E27FC236}">
                <a16:creationId xmlns:a16="http://schemas.microsoft.com/office/drawing/2014/main" id="{EFF0361C-0430-AB89-BB50-FB26AA79A888}"/>
              </a:ext>
            </a:extLst>
          </p:cNvPr>
          <p:cNvSpPr txBox="1"/>
          <p:nvPr/>
        </p:nvSpPr>
        <p:spPr>
          <a:xfrm>
            <a:off x="1185149" y="3160749"/>
            <a:ext cx="3838834" cy="1323439"/>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collaboration wit</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Health, Culture, and Sports Department, and our faculty,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new team sport, was introduced to students and faculty members of the Faculty of Sports Sciences by Dr.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Elif</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AKÇA from the Department of Physical Education and Sports Teaching and Dr.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Esra</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EMİR from the Department of Coaching Education, along with the President of the French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Federation and his team. Additionally, discussions were held to establish Turkey's first university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team at Istanbul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Aydın</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Metin Kutusu 2">
            <a:extLst>
              <a:ext uri="{FF2B5EF4-FFF2-40B4-BE49-F238E27FC236}">
                <a16:creationId xmlns:a16="http://schemas.microsoft.com/office/drawing/2014/main" id="{189588FC-FADB-3293-F5CE-C6D30C6C111B}"/>
              </a:ext>
            </a:extLst>
          </p:cNvPr>
          <p:cNvSpPr txBox="1">
            <a:spLocks noChangeArrowheads="1"/>
          </p:cNvSpPr>
          <p:nvPr/>
        </p:nvSpPr>
        <p:spPr bwMode="auto">
          <a:xfrm>
            <a:off x="1132017" y="994794"/>
            <a:ext cx="3841115" cy="271925"/>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3" name="Düz Bağlayıcı 12">
            <a:extLst>
              <a:ext uri="{FF2B5EF4-FFF2-40B4-BE49-F238E27FC236}">
                <a16:creationId xmlns:a16="http://schemas.microsoft.com/office/drawing/2014/main" id="{A6AD2F17-2DC9-73F0-69F1-02CE70796F3C}"/>
              </a:ext>
            </a:extLst>
          </p:cNvPr>
          <p:cNvCxnSpPr/>
          <p:nvPr/>
        </p:nvCxnSpPr>
        <p:spPr>
          <a:xfrm>
            <a:off x="1619249" y="994794"/>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Düz Bağlayıcı 14">
            <a:extLst>
              <a:ext uri="{FF2B5EF4-FFF2-40B4-BE49-F238E27FC236}">
                <a16:creationId xmlns:a16="http://schemas.microsoft.com/office/drawing/2014/main" id="{91FFA35F-0C26-595D-5933-BD7183BC89A8}"/>
              </a:ext>
            </a:extLst>
          </p:cNvPr>
          <p:cNvCxnSpPr/>
          <p:nvPr/>
        </p:nvCxnSpPr>
        <p:spPr>
          <a:xfrm>
            <a:off x="1619249" y="132577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Metin Kutusu 2">
            <a:extLst>
              <a:ext uri="{FF2B5EF4-FFF2-40B4-BE49-F238E27FC236}">
                <a16:creationId xmlns:a16="http://schemas.microsoft.com/office/drawing/2014/main" id="{15EFBC62-D400-8F7A-DA07-2A73181BC491}"/>
              </a:ext>
            </a:extLst>
          </p:cNvPr>
          <p:cNvSpPr txBox="1">
            <a:spLocks noChangeArrowheads="1"/>
          </p:cNvSpPr>
          <p:nvPr/>
        </p:nvSpPr>
        <p:spPr bwMode="auto">
          <a:xfrm>
            <a:off x="1138411" y="1355306"/>
            <a:ext cx="3841115" cy="317524"/>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sp>
        <p:nvSpPr>
          <p:cNvPr id="18" name="Dikdörtgen 17">
            <a:extLst>
              <a:ext uri="{FF2B5EF4-FFF2-40B4-BE49-F238E27FC236}">
                <a16:creationId xmlns:a16="http://schemas.microsoft.com/office/drawing/2014/main" id="{E477FA0D-C798-D6BD-4699-4920C61F28DC}"/>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EE8F8CB3-8FF8-4E82-A636-A9EC08908DFA}"/>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
        <p:nvSpPr>
          <p:cNvPr id="20" name="Metin kutusu 19">
            <a:extLst>
              <a:ext uri="{FF2B5EF4-FFF2-40B4-BE49-F238E27FC236}">
                <a16:creationId xmlns:a16="http://schemas.microsoft.com/office/drawing/2014/main" id="{42C05BF2-CC26-5FA2-E1E2-4151DABFA60C}"/>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Metin kutusu 20">
            <a:extLst>
              <a:ext uri="{FF2B5EF4-FFF2-40B4-BE49-F238E27FC236}">
                <a16:creationId xmlns:a16="http://schemas.microsoft.com/office/drawing/2014/main" id="{EBDD9B1F-0C8F-0EE6-42E0-2F382EA2A933}"/>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694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213569" y="1798229"/>
            <a:ext cx="3838834" cy="707886"/>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Uluslararası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Federasyonu ilk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Antrenörlük ve Hakemlik seminerine İstanbul Aydın Üniversitesi'nde başladı. Seminerde fakültemizi Dr. Öğr. Üyesi Elif AKÇA, Dr. Öğr. Üyesi Esra EMİR ve Arş. Gör. Emrullah YILDIRIM temsil etti.</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Resim 10"/>
          <p:cNvPicPr/>
          <p:nvPr/>
        </p:nvPicPr>
        <p:blipFill>
          <a:blip r:embed="rId3" cstate="print">
            <a:extLst>
              <a:ext uri="{28A0092B-C50C-407E-A947-70E740481C1C}">
                <a14:useLocalDpi xmlns:a14="http://schemas.microsoft.com/office/drawing/2010/main" val="0"/>
              </a:ext>
            </a:extLst>
          </a:blip>
          <a:stretch>
            <a:fillRect/>
          </a:stretch>
        </p:blipFill>
        <p:spPr>
          <a:xfrm>
            <a:off x="1463610" y="4134702"/>
            <a:ext cx="3254375" cy="2440305"/>
          </a:xfrm>
          <a:prstGeom prst="rect">
            <a:avLst/>
          </a:prstGeom>
        </p:spPr>
      </p:pic>
      <p:sp>
        <p:nvSpPr>
          <p:cNvPr id="10" name="Metin kutusu 9">
            <a:extLst>
              <a:ext uri="{FF2B5EF4-FFF2-40B4-BE49-F238E27FC236}">
                <a16:creationId xmlns:a16="http://schemas.microsoft.com/office/drawing/2014/main" id="{3EEB64FC-CE53-FA92-D79B-E3215A81E392}"/>
              </a:ext>
            </a:extLst>
          </p:cNvPr>
          <p:cNvSpPr txBox="1"/>
          <p:nvPr/>
        </p:nvSpPr>
        <p:spPr>
          <a:xfrm>
            <a:off x="1179776" y="2742464"/>
            <a:ext cx="3838834" cy="707886"/>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International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Federation</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held</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its</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first</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Raqball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Coaching</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Refereeing</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seminar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Istanbul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Aydın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faculty</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was</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represented</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seminar</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Dr. Elif AKÇA, Dr. Esra EMİR,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Research</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Assistant</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Emrullah YILDIRIM.</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Metin Kutusu 2">
            <a:extLst>
              <a:ext uri="{FF2B5EF4-FFF2-40B4-BE49-F238E27FC236}">
                <a16:creationId xmlns:a16="http://schemas.microsoft.com/office/drawing/2014/main" id="{64E45948-27DA-9F0A-22DB-5DC6980998DE}"/>
              </a:ext>
            </a:extLst>
          </p:cNvPr>
          <p:cNvSpPr txBox="1">
            <a:spLocks noChangeArrowheads="1"/>
          </p:cNvSpPr>
          <p:nvPr/>
        </p:nvSpPr>
        <p:spPr bwMode="auto">
          <a:xfrm>
            <a:off x="1132017" y="994794"/>
            <a:ext cx="3841115" cy="271925"/>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4" name="Düz Bağlayıcı 13">
            <a:extLst>
              <a:ext uri="{FF2B5EF4-FFF2-40B4-BE49-F238E27FC236}">
                <a16:creationId xmlns:a16="http://schemas.microsoft.com/office/drawing/2014/main" id="{38F787C2-296B-DD18-835C-9FF437FEC649}"/>
              </a:ext>
            </a:extLst>
          </p:cNvPr>
          <p:cNvCxnSpPr/>
          <p:nvPr/>
        </p:nvCxnSpPr>
        <p:spPr>
          <a:xfrm>
            <a:off x="1619249" y="994794"/>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Düz Bağlayıcı 14">
            <a:extLst>
              <a:ext uri="{FF2B5EF4-FFF2-40B4-BE49-F238E27FC236}">
                <a16:creationId xmlns:a16="http://schemas.microsoft.com/office/drawing/2014/main" id="{8531B8DB-1033-FFF8-C762-62E81328DB5F}"/>
              </a:ext>
            </a:extLst>
          </p:cNvPr>
          <p:cNvCxnSpPr/>
          <p:nvPr/>
        </p:nvCxnSpPr>
        <p:spPr>
          <a:xfrm>
            <a:off x="1619249" y="132577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Metin Kutusu 2">
            <a:extLst>
              <a:ext uri="{FF2B5EF4-FFF2-40B4-BE49-F238E27FC236}">
                <a16:creationId xmlns:a16="http://schemas.microsoft.com/office/drawing/2014/main" id="{5C78048A-D87F-C498-E9A2-1D1F9C8D28E3}"/>
              </a:ext>
            </a:extLst>
          </p:cNvPr>
          <p:cNvSpPr txBox="1">
            <a:spLocks noChangeArrowheads="1"/>
          </p:cNvSpPr>
          <p:nvPr/>
        </p:nvSpPr>
        <p:spPr bwMode="auto">
          <a:xfrm>
            <a:off x="1138411" y="1355306"/>
            <a:ext cx="3841115" cy="317524"/>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sp>
        <p:nvSpPr>
          <p:cNvPr id="18" name="Dikdörtgen 17">
            <a:extLst>
              <a:ext uri="{FF2B5EF4-FFF2-40B4-BE49-F238E27FC236}">
                <a16:creationId xmlns:a16="http://schemas.microsoft.com/office/drawing/2014/main" id="{54BD64B7-AA13-58A3-A3C7-9145B381A253}"/>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E0E419E7-B80E-ED42-47AB-CCBBBFE7C44F}"/>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
        <p:nvSpPr>
          <p:cNvPr id="20" name="Metin kutusu 19">
            <a:extLst>
              <a:ext uri="{FF2B5EF4-FFF2-40B4-BE49-F238E27FC236}">
                <a16:creationId xmlns:a16="http://schemas.microsoft.com/office/drawing/2014/main" id="{8D275D39-FD0E-058D-9580-D5581007BBCC}"/>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Metin kutusu 20">
            <a:extLst>
              <a:ext uri="{FF2B5EF4-FFF2-40B4-BE49-F238E27FC236}">
                <a16:creationId xmlns:a16="http://schemas.microsoft.com/office/drawing/2014/main" id="{B4106F27-DD11-F51A-9534-3E9F7D897108}"/>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3552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7" name="Metin kutusu 16">
            <a:extLst>
              <a:ext uri="{FF2B5EF4-FFF2-40B4-BE49-F238E27FC236}">
                <a16:creationId xmlns:a16="http://schemas.microsoft.com/office/drawing/2014/main" id="{1C0CFAA5-2EF8-B415-B30B-A4338FE47D33}"/>
              </a:ext>
            </a:extLst>
          </p:cNvPr>
          <p:cNvSpPr txBox="1"/>
          <p:nvPr/>
        </p:nvSpPr>
        <p:spPr>
          <a:xfrm>
            <a:off x="1201479" y="1836161"/>
            <a:ext cx="3838834" cy="1015663"/>
          </a:xfrm>
          <a:prstGeom prst="rect">
            <a:avLst/>
          </a:prstGeom>
          <a:noFill/>
        </p:spPr>
        <p:txBody>
          <a:bodyPr wrap="square">
            <a:spAutoFit/>
          </a:bodyPr>
          <a:lstStyle/>
          <a:p>
            <a:pPr algn="just">
              <a:spcAft>
                <a:spcPts val="800"/>
              </a:spcAft>
            </a:pP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Spor Yöneticiliği Bölümü Doç. Dr. Serdar Samur, TÜBİTAK 1001-Spor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Araştırmaları</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Özel</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Çağrısı</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Aşama</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tr-TR"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a:t>
            </a:r>
            <a:r>
              <a:rPr lang="tr-TR"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proje yürütücüsü olarak "Etkili ve Verimli Spor Tesisi Yönetimi Amacıyla İlerici Sportif Uygulamaları İçeren Yeni Bir Tesis Otomasyon Sisteminin Geliştirilmesi: Kamu Spor Kompleksinde Bir Uygulama’’ başlıklı proje ile 24 Nisan 2024 tarihinde başvuruda bulunmuştur.  </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etin kutusu 9">
            <a:extLst>
              <a:ext uri="{FF2B5EF4-FFF2-40B4-BE49-F238E27FC236}">
                <a16:creationId xmlns:a16="http://schemas.microsoft.com/office/drawing/2014/main" id="{648A470F-7DEA-0FC7-3EF7-646ADFB29A06}"/>
              </a:ext>
            </a:extLst>
          </p:cNvPr>
          <p:cNvSpPr txBox="1"/>
          <p:nvPr/>
        </p:nvSpPr>
        <p:spPr>
          <a:xfrm>
            <a:off x="1222524" y="4190884"/>
            <a:ext cx="3838834" cy="1169551"/>
          </a:xfrm>
          <a:prstGeom prst="rect">
            <a:avLst/>
          </a:prstGeom>
          <a:noFill/>
        </p:spPr>
        <p:txBody>
          <a:bodyPr wrap="square">
            <a:spAutoFit/>
          </a:bodyPr>
          <a:lstStyle/>
          <a:p>
            <a:pPr algn="just">
              <a:spcAft>
                <a:spcPts val="800"/>
              </a:spcAft>
            </a:pP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Associate Professor Dr. Serdar </a:t>
            </a:r>
            <a:r>
              <a:rPr lang="en-US" sz="10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Samur</a:t>
            </a:r>
            <a:r>
              <a:rPr lang="en-US" sz="1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from the Department of Sports Management applied to the TÜBİTAK 1001-Special Call for Sports Research (Phase 1) as the project coordinator on April 24, 2024, with a project titled 'Development of a New Facility Automation System Incorporating Progressive Athletic Practices for Effective and Efficient Sports Facility Management: An Implementation in a Public Sports Complex.</a:t>
            </a:r>
            <a:endParaRPr lang="tr-TR"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Metin Kutusu 2">
            <a:extLst>
              <a:ext uri="{FF2B5EF4-FFF2-40B4-BE49-F238E27FC236}">
                <a16:creationId xmlns:a16="http://schemas.microsoft.com/office/drawing/2014/main" id="{4CFE4177-7B43-806C-7E72-CAC6C4BDA29F}"/>
              </a:ext>
            </a:extLst>
          </p:cNvPr>
          <p:cNvSpPr txBox="1">
            <a:spLocks noChangeArrowheads="1"/>
          </p:cNvSpPr>
          <p:nvPr/>
        </p:nvSpPr>
        <p:spPr bwMode="auto">
          <a:xfrm>
            <a:off x="1132017" y="994794"/>
            <a:ext cx="3841115" cy="271925"/>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FAKÜLTEMİZDEN HABERLER</a:t>
            </a:r>
            <a:endParaRPr lang="tr-TR" sz="1100" dirty="0">
              <a:effectLst/>
              <a:latin typeface="Times New Roman" panose="02020603050405020304" pitchFamily="18" charset="0"/>
              <a:ea typeface="Times New Roman" panose="02020603050405020304" pitchFamily="18" charset="0"/>
            </a:endParaRPr>
          </a:p>
        </p:txBody>
      </p:sp>
      <p:cxnSp>
        <p:nvCxnSpPr>
          <p:cNvPr id="13" name="Düz Bağlayıcı 12">
            <a:extLst>
              <a:ext uri="{FF2B5EF4-FFF2-40B4-BE49-F238E27FC236}">
                <a16:creationId xmlns:a16="http://schemas.microsoft.com/office/drawing/2014/main" id="{98FC19DE-DA7B-AE75-43EA-CA19DE0CFF8C}"/>
              </a:ext>
            </a:extLst>
          </p:cNvPr>
          <p:cNvCxnSpPr/>
          <p:nvPr/>
        </p:nvCxnSpPr>
        <p:spPr>
          <a:xfrm>
            <a:off x="1619249" y="994794"/>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Düz Bağlayıcı 13">
            <a:extLst>
              <a:ext uri="{FF2B5EF4-FFF2-40B4-BE49-F238E27FC236}">
                <a16:creationId xmlns:a16="http://schemas.microsoft.com/office/drawing/2014/main" id="{904F4FED-BAA4-ED53-B43A-C09B255E6794}"/>
              </a:ext>
            </a:extLst>
          </p:cNvPr>
          <p:cNvCxnSpPr/>
          <p:nvPr/>
        </p:nvCxnSpPr>
        <p:spPr>
          <a:xfrm>
            <a:off x="1619249" y="132577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Metin Kutusu 2">
            <a:extLst>
              <a:ext uri="{FF2B5EF4-FFF2-40B4-BE49-F238E27FC236}">
                <a16:creationId xmlns:a16="http://schemas.microsoft.com/office/drawing/2014/main" id="{CA810217-1328-84EE-41FC-2BE12C871384}"/>
              </a:ext>
            </a:extLst>
          </p:cNvPr>
          <p:cNvSpPr txBox="1">
            <a:spLocks noChangeArrowheads="1"/>
          </p:cNvSpPr>
          <p:nvPr/>
        </p:nvSpPr>
        <p:spPr bwMode="auto">
          <a:xfrm>
            <a:off x="1138411" y="1355306"/>
            <a:ext cx="3841115" cy="317524"/>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NEWS FROM </a:t>
            </a:r>
            <a:r>
              <a:rPr lang="tr-TR" sz="1200" dirty="0">
                <a:solidFill>
                  <a:srgbClr val="1F497D"/>
                </a:solidFill>
                <a:latin typeface="Bahnschrift SemiBold" panose="020B0502040204020203" pitchFamily="34" charset="0"/>
                <a:ea typeface="Times New Roman" panose="02020603050405020304" pitchFamily="18" charset="0"/>
              </a:rPr>
              <a:t>THE</a:t>
            </a:r>
            <a:r>
              <a:rPr lang="tr-TR" sz="1200" dirty="0">
                <a:solidFill>
                  <a:srgbClr val="1F497D"/>
                </a:solidFill>
                <a:effectLst/>
                <a:latin typeface="Bahnschrift SemiBold" panose="020B0502040204020203" pitchFamily="34" charset="0"/>
                <a:ea typeface="Times New Roman" panose="02020603050405020304" pitchFamily="18" charset="0"/>
              </a:rPr>
              <a:t> FACULTY</a:t>
            </a:r>
            <a:endParaRPr lang="tr-TR" sz="1100" dirty="0">
              <a:effectLst/>
              <a:latin typeface="Times New Roman" panose="02020603050405020304" pitchFamily="18" charset="0"/>
              <a:ea typeface="Times New Roman" panose="02020603050405020304" pitchFamily="18" charset="0"/>
            </a:endParaRPr>
          </a:p>
        </p:txBody>
      </p:sp>
      <p:sp>
        <p:nvSpPr>
          <p:cNvPr id="16" name="Dikdörtgen 15">
            <a:extLst>
              <a:ext uri="{FF2B5EF4-FFF2-40B4-BE49-F238E27FC236}">
                <a16:creationId xmlns:a16="http://schemas.microsoft.com/office/drawing/2014/main" id="{E99278AF-9E4E-F1E1-19A0-42BBDFC3850D}"/>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B0F230FD-C62B-6C72-81D4-EBA5B444054C}"/>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
        <p:nvSpPr>
          <p:cNvPr id="19" name="Metin kutusu 18">
            <a:extLst>
              <a:ext uri="{FF2B5EF4-FFF2-40B4-BE49-F238E27FC236}">
                <a16:creationId xmlns:a16="http://schemas.microsoft.com/office/drawing/2014/main" id="{6A919C55-2593-76C4-C27E-06E5B45944BA}"/>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Metin kutusu 19">
            <a:extLst>
              <a:ext uri="{FF2B5EF4-FFF2-40B4-BE49-F238E27FC236}">
                <a16:creationId xmlns:a16="http://schemas.microsoft.com/office/drawing/2014/main" id="{206138FF-38CB-FB9C-F115-CCDE7591487B}"/>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6405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18" name="Metin kutusu 17">
            <a:extLst>
              <a:ext uri="{FF2B5EF4-FFF2-40B4-BE49-F238E27FC236}">
                <a16:creationId xmlns:a16="http://schemas.microsoft.com/office/drawing/2014/main" id="{4FEE41E9-F8AF-4DA4-9947-131A3C49F2FB}"/>
              </a:ext>
            </a:extLst>
          </p:cNvPr>
          <p:cNvSpPr txBox="1"/>
          <p:nvPr/>
        </p:nvSpPr>
        <p:spPr>
          <a:xfrm>
            <a:off x="1234140" y="1737282"/>
            <a:ext cx="3624957" cy="861774"/>
          </a:xfrm>
          <a:prstGeom prst="rect">
            <a:avLst/>
          </a:prstGeom>
          <a:noFill/>
        </p:spPr>
        <p:txBody>
          <a:bodyPr wrap="square">
            <a:spAutoFit/>
          </a:bodyPr>
          <a:lstStyle/>
          <a:p>
            <a:pPr algn="just"/>
            <a:r>
              <a:rPr lang="tr-TR" sz="1000" dirty="0">
                <a:solidFill>
                  <a:srgbClr val="212121"/>
                </a:solidFill>
                <a:latin typeface="Times New Roman" panose="02020603050405020304" pitchFamily="18" charset="0"/>
                <a:cs typeface="Times New Roman" panose="02020603050405020304" pitchFamily="18" charset="0"/>
              </a:rPr>
              <a:t>Altunbaş, G., </a:t>
            </a:r>
            <a:r>
              <a:rPr lang="tr-TR" sz="1000" dirty="0" err="1">
                <a:solidFill>
                  <a:srgbClr val="212121"/>
                </a:solidFill>
                <a:latin typeface="Times New Roman" panose="02020603050405020304" pitchFamily="18" charset="0"/>
                <a:cs typeface="Times New Roman" panose="02020603050405020304" pitchFamily="18" charset="0"/>
              </a:rPr>
              <a:t>Sivrikaya</a:t>
            </a:r>
            <a:r>
              <a:rPr lang="tr-TR" sz="1000" dirty="0">
                <a:solidFill>
                  <a:srgbClr val="212121"/>
                </a:solidFill>
                <a:latin typeface="Times New Roman" panose="02020603050405020304" pitchFamily="18" charset="0"/>
                <a:cs typeface="Times New Roman" panose="02020603050405020304" pitchFamily="18" charset="0"/>
              </a:rPr>
              <a:t>, K., </a:t>
            </a:r>
            <a:r>
              <a:rPr lang="tr-TR" sz="1000" dirty="0" err="1">
                <a:solidFill>
                  <a:srgbClr val="212121"/>
                </a:solidFill>
                <a:latin typeface="Times New Roman" panose="02020603050405020304" pitchFamily="18" charset="0"/>
                <a:cs typeface="Times New Roman" panose="02020603050405020304" pitchFamily="18" charset="0"/>
              </a:rPr>
              <a:t>Özivgen</a:t>
            </a:r>
            <a:r>
              <a:rPr lang="tr-TR" sz="1000" dirty="0">
                <a:solidFill>
                  <a:srgbClr val="212121"/>
                </a:solidFill>
                <a:latin typeface="Times New Roman" panose="02020603050405020304" pitchFamily="18" charset="0"/>
                <a:cs typeface="Times New Roman" panose="02020603050405020304" pitchFamily="18" charset="0"/>
              </a:rPr>
              <a:t>, H., Akça, E. (2024). Düzenli Olarak </a:t>
            </a:r>
            <a:r>
              <a:rPr lang="tr-TR" sz="1000" dirty="0" err="1">
                <a:solidFill>
                  <a:srgbClr val="212121"/>
                </a:solidFill>
                <a:latin typeface="Times New Roman" panose="02020603050405020304" pitchFamily="18" charset="0"/>
                <a:cs typeface="Times New Roman" panose="02020603050405020304" pitchFamily="18" charset="0"/>
              </a:rPr>
              <a:t>Fitnes</a:t>
            </a:r>
            <a:r>
              <a:rPr lang="tr-TR" sz="1000" dirty="0">
                <a:solidFill>
                  <a:srgbClr val="212121"/>
                </a:solidFill>
                <a:latin typeface="Times New Roman" panose="02020603050405020304" pitchFamily="18" charset="0"/>
                <a:cs typeface="Times New Roman" panose="02020603050405020304" pitchFamily="18" charset="0"/>
              </a:rPr>
              <a:t> Merkezlerini Kullanan Bireylerin Uyum Düzeylerinin İncelenmesi: </a:t>
            </a:r>
            <a:r>
              <a:rPr lang="tr-TR" sz="1000" dirty="0" err="1">
                <a:solidFill>
                  <a:srgbClr val="212121"/>
                </a:solidFill>
                <a:latin typeface="Times New Roman" panose="02020603050405020304" pitchFamily="18" charset="0"/>
                <a:cs typeface="Times New Roman" panose="02020603050405020304" pitchFamily="18" charset="0"/>
              </a:rPr>
              <a:t>Bahçeşehir</a:t>
            </a:r>
            <a:r>
              <a:rPr lang="tr-TR" sz="1000" dirty="0">
                <a:solidFill>
                  <a:srgbClr val="212121"/>
                </a:solidFill>
                <a:latin typeface="Times New Roman" panose="02020603050405020304" pitchFamily="18" charset="0"/>
                <a:cs typeface="Times New Roman" panose="02020603050405020304" pitchFamily="18" charset="0"/>
              </a:rPr>
              <a:t> Örneği. </a:t>
            </a:r>
            <a:r>
              <a:rPr lang="en-GB" sz="1000" i="1" dirty="0">
                <a:solidFill>
                  <a:srgbClr val="212121"/>
                </a:solidFill>
                <a:latin typeface="Times New Roman" panose="02020603050405020304" pitchFamily="18" charset="0"/>
                <a:cs typeface="Times New Roman" panose="02020603050405020304" pitchFamily="18" charset="0"/>
              </a:rPr>
              <a:t>International Multilingual Journal of Science and Technology</a:t>
            </a:r>
            <a:r>
              <a:rPr lang="tr-TR" sz="1000" i="1" dirty="0">
                <a:solidFill>
                  <a:srgbClr val="212121"/>
                </a:solidFill>
                <a:latin typeface="Times New Roman" panose="02020603050405020304" pitchFamily="18" charset="0"/>
                <a:cs typeface="Times New Roman" panose="02020603050405020304" pitchFamily="18" charset="0"/>
              </a:rPr>
              <a:t>, </a:t>
            </a:r>
            <a:r>
              <a:rPr lang="tr-TR" sz="1000" dirty="0">
                <a:solidFill>
                  <a:srgbClr val="212121"/>
                </a:solidFill>
                <a:latin typeface="Times New Roman" panose="02020603050405020304" pitchFamily="18" charset="0"/>
                <a:cs typeface="Times New Roman" panose="02020603050405020304" pitchFamily="18" charset="0"/>
              </a:rPr>
              <a:t>9(3).</a:t>
            </a:r>
          </a:p>
          <a:p>
            <a:pPr algn="just"/>
            <a:endParaRPr lang="tr-TR" sz="1000" dirty="0">
              <a:solidFill>
                <a:srgbClr val="212121"/>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1226343" y="2561854"/>
            <a:ext cx="3624957" cy="1047227"/>
          </a:xfrm>
          <a:prstGeom prst="rect">
            <a:avLst/>
          </a:prstGeom>
        </p:spPr>
        <p:txBody>
          <a:bodyPr wrap="square">
            <a:spAutoFit/>
          </a:bodyPr>
          <a:lstStyle/>
          <a:p>
            <a:pPr algn="just"/>
            <a:r>
              <a:rPr lang="en-GB" sz="1000" dirty="0">
                <a:latin typeface="Times New Roman" panose="02020603050405020304" pitchFamily="18" charset="0"/>
                <a:cs typeface="Times New Roman" panose="02020603050405020304" pitchFamily="18" charset="0"/>
              </a:rPr>
              <a:t>Arıca, S., </a:t>
            </a:r>
            <a:r>
              <a:rPr lang="en-GB" sz="1000" dirty="0" err="1">
                <a:latin typeface="Times New Roman" panose="02020603050405020304" pitchFamily="18" charset="0"/>
                <a:cs typeface="Times New Roman" panose="02020603050405020304" pitchFamily="18" charset="0"/>
              </a:rPr>
              <a:t>Sivrikaya</a:t>
            </a:r>
            <a:r>
              <a:rPr lang="en-GB" sz="1000" dirty="0">
                <a:latin typeface="Times New Roman" panose="02020603050405020304" pitchFamily="18" charset="0"/>
                <a:cs typeface="Times New Roman" panose="02020603050405020304" pitchFamily="18" charset="0"/>
              </a:rPr>
              <a:t>, K., </a:t>
            </a:r>
            <a:r>
              <a:rPr lang="en-GB" sz="1000" dirty="0" err="1">
                <a:latin typeface="Times New Roman" panose="02020603050405020304" pitchFamily="18" charset="0"/>
                <a:cs typeface="Times New Roman" panose="02020603050405020304" pitchFamily="18" charset="0"/>
              </a:rPr>
              <a:t>Akça</a:t>
            </a:r>
            <a:r>
              <a:rPr lang="en-GB" sz="1000" dirty="0">
                <a:latin typeface="Times New Roman" panose="02020603050405020304" pitchFamily="18" charset="0"/>
                <a:cs typeface="Times New Roman" panose="02020603050405020304" pitchFamily="18" charset="0"/>
              </a:rPr>
              <a:t>, E., </a:t>
            </a:r>
            <a:r>
              <a:rPr lang="en-GB" sz="1000" dirty="0" err="1">
                <a:latin typeface="Times New Roman" panose="02020603050405020304" pitchFamily="18" charset="0"/>
                <a:cs typeface="Times New Roman" panose="02020603050405020304" pitchFamily="18" charset="0"/>
              </a:rPr>
              <a:t>Özivgen</a:t>
            </a:r>
            <a:r>
              <a:rPr lang="en-GB" sz="1000" dirty="0">
                <a:latin typeface="Times New Roman" panose="02020603050405020304" pitchFamily="18" charset="0"/>
                <a:cs typeface="Times New Roman" panose="02020603050405020304" pitchFamily="18" charset="0"/>
              </a:rPr>
              <a:t>, H. (2024). 8 </a:t>
            </a:r>
            <a:r>
              <a:rPr lang="en-GB" sz="1000" dirty="0" err="1">
                <a:latin typeface="Times New Roman" panose="02020603050405020304" pitchFamily="18" charset="0"/>
                <a:cs typeface="Times New Roman" panose="02020603050405020304" pitchFamily="18" charset="0"/>
              </a:rPr>
              <a:t>Haftalık</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Antrenman</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Programının</a:t>
            </a:r>
            <a:r>
              <a:rPr lang="en-GB" sz="1000" dirty="0">
                <a:latin typeface="Times New Roman" panose="02020603050405020304" pitchFamily="18" charset="0"/>
                <a:cs typeface="Times New Roman" panose="02020603050405020304" pitchFamily="18" charset="0"/>
              </a:rPr>
              <a:t> 17-22 </a:t>
            </a:r>
            <a:r>
              <a:rPr lang="en-GB" sz="1000" dirty="0" err="1">
                <a:latin typeface="Times New Roman" panose="02020603050405020304" pitchFamily="18" charset="0"/>
                <a:cs typeface="Times New Roman" panose="02020603050405020304" pitchFamily="18" charset="0"/>
              </a:rPr>
              <a:t>Yaş</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Grubu</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Basketbolcuların</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Fms</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Functionel</a:t>
            </a:r>
            <a:r>
              <a:rPr lang="en-GB" sz="1000" dirty="0">
                <a:latin typeface="Times New Roman" panose="02020603050405020304" pitchFamily="18" charset="0"/>
                <a:cs typeface="Times New Roman" panose="02020603050405020304" pitchFamily="18" charset="0"/>
              </a:rPr>
              <a:t> Movement Screen) Test </a:t>
            </a:r>
            <a:r>
              <a:rPr lang="en-GB" sz="1000" dirty="0" err="1">
                <a:latin typeface="Times New Roman" panose="02020603050405020304" pitchFamily="18" charset="0"/>
                <a:cs typeface="Times New Roman" panose="02020603050405020304" pitchFamily="18" charset="0"/>
              </a:rPr>
              <a:t>Sonuçlarına</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Etkisinin</a:t>
            </a:r>
            <a:r>
              <a:rPr lang="en-GB" sz="1000" dirty="0">
                <a:latin typeface="Times New Roman" panose="02020603050405020304" pitchFamily="18" charset="0"/>
                <a:cs typeface="Times New Roman" panose="02020603050405020304" pitchFamily="18" charset="0"/>
              </a:rPr>
              <a:t> </a:t>
            </a:r>
            <a:r>
              <a:rPr lang="en-GB" sz="1000" dirty="0" err="1">
                <a:latin typeface="Times New Roman" panose="02020603050405020304" pitchFamily="18" charset="0"/>
                <a:cs typeface="Times New Roman" panose="02020603050405020304" pitchFamily="18" charset="0"/>
              </a:rPr>
              <a:t>İncelenmesi</a:t>
            </a:r>
            <a:r>
              <a:rPr lang="en-GB" sz="1000" dirty="0">
                <a:latin typeface="Times New Roman" panose="02020603050405020304" pitchFamily="18" charset="0"/>
                <a:cs typeface="Times New Roman" panose="02020603050405020304" pitchFamily="18" charset="0"/>
              </a:rPr>
              <a:t>. </a:t>
            </a:r>
            <a:r>
              <a:rPr lang="en-GB" sz="1000" i="1" dirty="0">
                <a:latin typeface="Times New Roman" panose="02020603050405020304" pitchFamily="18" charset="0"/>
                <a:cs typeface="Times New Roman" panose="02020603050405020304" pitchFamily="18" charset="0"/>
              </a:rPr>
              <a:t>International Multilingual Journal of Science and Technology</a:t>
            </a:r>
            <a:r>
              <a:rPr lang="en-GB" sz="1000" dirty="0">
                <a:latin typeface="Times New Roman" panose="02020603050405020304" pitchFamily="18" charset="0"/>
                <a:cs typeface="Times New Roman" panose="02020603050405020304" pitchFamily="18" charset="0"/>
              </a:rPr>
              <a:t>, 9(3).</a:t>
            </a:r>
          </a:p>
          <a:p>
            <a:pPr algn="just"/>
            <a:endParaRPr lang="en-GB" sz="1000" dirty="0">
              <a:latin typeface="Times New Roman" panose="02020603050405020304" pitchFamily="18" charset="0"/>
              <a:cs typeface="Times New Roman" panose="02020603050405020304" pitchFamily="18" charset="0"/>
            </a:endParaRPr>
          </a:p>
        </p:txBody>
      </p:sp>
      <p:sp>
        <p:nvSpPr>
          <p:cNvPr id="12" name="Metin Kutusu 2">
            <a:extLst>
              <a:ext uri="{FF2B5EF4-FFF2-40B4-BE49-F238E27FC236}">
                <a16:creationId xmlns:a16="http://schemas.microsoft.com/office/drawing/2014/main" id="{6E838BED-F701-DA57-E19E-4DD10AC7774E}"/>
              </a:ext>
            </a:extLst>
          </p:cNvPr>
          <p:cNvSpPr txBox="1">
            <a:spLocks noChangeArrowheads="1"/>
          </p:cNvSpPr>
          <p:nvPr/>
        </p:nvSpPr>
        <p:spPr bwMode="auto">
          <a:xfrm>
            <a:off x="1132017" y="994794"/>
            <a:ext cx="3841115" cy="271925"/>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AKADEMİK ÇALIŞMALAR</a:t>
            </a:r>
            <a:endParaRPr lang="tr-TR" sz="1100" dirty="0">
              <a:effectLst/>
              <a:latin typeface="Times New Roman" panose="02020603050405020304" pitchFamily="18" charset="0"/>
              <a:ea typeface="Times New Roman" panose="02020603050405020304" pitchFamily="18" charset="0"/>
            </a:endParaRPr>
          </a:p>
        </p:txBody>
      </p:sp>
      <p:cxnSp>
        <p:nvCxnSpPr>
          <p:cNvPr id="13" name="Düz Bağlayıcı 12">
            <a:extLst>
              <a:ext uri="{FF2B5EF4-FFF2-40B4-BE49-F238E27FC236}">
                <a16:creationId xmlns:a16="http://schemas.microsoft.com/office/drawing/2014/main" id="{37D13CAF-2F2D-FD48-8AC8-187E704DB510}"/>
              </a:ext>
            </a:extLst>
          </p:cNvPr>
          <p:cNvCxnSpPr/>
          <p:nvPr/>
        </p:nvCxnSpPr>
        <p:spPr>
          <a:xfrm>
            <a:off x="1619249" y="994794"/>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Düz Bağlayıcı 13">
            <a:extLst>
              <a:ext uri="{FF2B5EF4-FFF2-40B4-BE49-F238E27FC236}">
                <a16:creationId xmlns:a16="http://schemas.microsoft.com/office/drawing/2014/main" id="{C5A9272E-0CB9-028B-00F2-6911C5D26420}"/>
              </a:ext>
            </a:extLst>
          </p:cNvPr>
          <p:cNvCxnSpPr/>
          <p:nvPr/>
        </p:nvCxnSpPr>
        <p:spPr>
          <a:xfrm>
            <a:off x="1619249" y="1325774"/>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Metin Kutusu 2">
            <a:extLst>
              <a:ext uri="{FF2B5EF4-FFF2-40B4-BE49-F238E27FC236}">
                <a16:creationId xmlns:a16="http://schemas.microsoft.com/office/drawing/2014/main" id="{113F3EF7-1CE2-ED73-B1FB-14F8DF917EA6}"/>
              </a:ext>
            </a:extLst>
          </p:cNvPr>
          <p:cNvSpPr txBox="1">
            <a:spLocks noChangeArrowheads="1"/>
          </p:cNvSpPr>
          <p:nvPr/>
        </p:nvSpPr>
        <p:spPr bwMode="auto">
          <a:xfrm>
            <a:off x="1138411" y="1355306"/>
            <a:ext cx="3841115" cy="317524"/>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ACADEMIC STUDIES</a:t>
            </a:r>
            <a:endParaRPr lang="tr-TR" sz="1100" dirty="0">
              <a:effectLst/>
              <a:latin typeface="Times New Roman" panose="02020603050405020304" pitchFamily="18" charset="0"/>
              <a:ea typeface="Times New Roman" panose="02020603050405020304" pitchFamily="18" charset="0"/>
            </a:endParaRPr>
          </a:p>
        </p:txBody>
      </p:sp>
      <p:sp>
        <p:nvSpPr>
          <p:cNvPr id="16" name="Dikdörtgen 15">
            <a:extLst>
              <a:ext uri="{FF2B5EF4-FFF2-40B4-BE49-F238E27FC236}">
                <a16:creationId xmlns:a16="http://schemas.microsoft.com/office/drawing/2014/main" id="{B736D309-DE1D-84A2-BC32-3ECFB2D4E2E9}"/>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7EDADE52-84FB-510D-670E-7A3EE7D89F19}"/>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
        <p:nvSpPr>
          <p:cNvPr id="19" name="Metin kutusu 18">
            <a:extLst>
              <a:ext uri="{FF2B5EF4-FFF2-40B4-BE49-F238E27FC236}">
                <a16:creationId xmlns:a16="http://schemas.microsoft.com/office/drawing/2014/main" id="{2A89CC04-CAD9-1916-0F9D-B24D765150BB}"/>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Metin kutusu 19">
            <a:extLst>
              <a:ext uri="{FF2B5EF4-FFF2-40B4-BE49-F238E27FC236}">
                <a16:creationId xmlns:a16="http://schemas.microsoft.com/office/drawing/2014/main" id="{5EBEA98B-E2F7-821A-F1FE-5CF47874701F}"/>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455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3F4AA-4904-4852-AA2B-FA3614C5753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4D6062-7997-4F85-8D32-029766262FBD}"/>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BDE23095-4061-4C20-8609-64224402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0313" cy="7559675"/>
          </a:xfrm>
          <a:prstGeom prst="rect">
            <a:avLst/>
          </a:prstGeom>
        </p:spPr>
      </p:pic>
      <p:sp>
        <p:nvSpPr>
          <p:cNvPr id="6" name="Metin Kutusu 2">
            <a:extLst>
              <a:ext uri="{FF2B5EF4-FFF2-40B4-BE49-F238E27FC236}">
                <a16:creationId xmlns:a16="http://schemas.microsoft.com/office/drawing/2014/main" id="{D1691400-BD89-49CF-9465-BD255BEF0FAD}"/>
              </a:ext>
            </a:extLst>
          </p:cNvPr>
          <p:cNvSpPr txBox="1">
            <a:spLocks noChangeArrowheads="1"/>
          </p:cNvSpPr>
          <p:nvPr/>
        </p:nvSpPr>
        <p:spPr bwMode="auto">
          <a:xfrm>
            <a:off x="1167108" y="1049834"/>
            <a:ext cx="3841115" cy="294448"/>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effectLst/>
                <a:latin typeface="Bahnschrift SemiBold" panose="020B0502040204020203" pitchFamily="34" charset="0"/>
                <a:ea typeface="Times New Roman" panose="02020603050405020304" pitchFamily="18" charset="0"/>
              </a:rPr>
              <a:t>SPOR TARİHİNE İZ BIRAKANLAR</a:t>
            </a:r>
            <a:endParaRPr lang="tr-TR" sz="1100" dirty="0">
              <a:effectLst/>
              <a:latin typeface="Times New Roman" panose="02020603050405020304" pitchFamily="18" charset="0"/>
              <a:ea typeface="Times New Roman" panose="02020603050405020304" pitchFamily="18" charset="0"/>
            </a:endParaRPr>
          </a:p>
        </p:txBody>
      </p:sp>
      <p:cxnSp>
        <p:nvCxnSpPr>
          <p:cNvPr id="7" name="Düz Bağlayıcı 6">
            <a:extLst>
              <a:ext uri="{FF2B5EF4-FFF2-40B4-BE49-F238E27FC236}">
                <a16:creationId xmlns:a16="http://schemas.microsoft.com/office/drawing/2014/main" id="{5414475F-6D78-4437-A6D0-AC72724E5351}"/>
              </a:ext>
            </a:extLst>
          </p:cNvPr>
          <p:cNvCxnSpPr/>
          <p:nvPr/>
        </p:nvCxnSpPr>
        <p:spPr>
          <a:xfrm>
            <a:off x="1619249" y="1049834"/>
            <a:ext cx="30430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Düz Bağlayıcı 7">
            <a:extLst>
              <a:ext uri="{FF2B5EF4-FFF2-40B4-BE49-F238E27FC236}">
                <a16:creationId xmlns:a16="http://schemas.microsoft.com/office/drawing/2014/main" id="{BC9EC1A9-94B3-4170-AB52-E189BCCD056A}"/>
              </a:ext>
            </a:extLst>
          </p:cNvPr>
          <p:cNvCxnSpPr/>
          <p:nvPr/>
        </p:nvCxnSpPr>
        <p:spPr>
          <a:xfrm>
            <a:off x="1619249" y="1356308"/>
            <a:ext cx="3043039"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Metin Kutusu 2">
            <a:extLst>
              <a:ext uri="{FF2B5EF4-FFF2-40B4-BE49-F238E27FC236}">
                <a16:creationId xmlns:a16="http://schemas.microsoft.com/office/drawing/2014/main" id="{99A46112-375D-4165-A428-0D91A21B1FED}"/>
              </a:ext>
            </a:extLst>
          </p:cNvPr>
          <p:cNvSpPr txBox="1">
            <a:spLocks noChangeArrowheads="1"/>
          </p:cNvSpPr>
          <p:nvPr/>
        </p:nvSpPr>
        <p:spPr bwMode="auto">
          <a:xfrm>
            <a:off x="1147260" y="1679701"/>
            <a:ext cx="3841115" cy="5524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Hasan Gemici</a:t>
            </a:r>
          </a:p>
          <a:p>
            <a:pPr algn="ctr">
              <a:spcAft>
                <a:spcPts val="600"/>
              </a:spcAft>
            </a:pPr>
            <a:r>
              <a:rPr lang="fi-FI" sz="1200" dirty="0">
                <a:latin typeface="Times New Roman" panose="02020603050405020304" pitchFamily="18" charset="0"/>
                <a:ea typeface="Calibri" panose="020F0502020204030204" pitchFamily="34" charset="0"/>
                <a:cs typeface="Times New Roman" panose="02020603050405020304" pitchFamily="18" charset="0"/>
              </a:rPr>
              <a:t>(1927 - 25 Haziran 2001)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2E78A052-A4EB-4043-BD90-3E6767CB6B4C}"/>
              </a:ext>
            </a:extLst>
          </p:cNvPr>
          <p:cNvSpPr txBox="1"/>
          <p:nvPr/>
        </p:nvSpPr>
        <p:spPr>
          <a:xfrm>
            <a:off x="1197549" y="4317776"/>
            <a:ext cx="3780235" cy="1477328"/>
          </a:xfrm>
          <a:prstGeom prst="rect">
            <a:avLst/>
          </a:prstGeom>
          <a:noFill/>
        </p:spPr>
        <p:txBody>
          <a:bodyPr wrap="square" rtlCol="0">
            <a:spAutoFit/>
          </a:bodyPr>
          <a:lstStyle/>
          <a:p>
            <a:pPr indent="360000" algn="just"/>
            <a:r>
              <a:rPr lang="tr-TR" sz="1000" dirty="0">
                <a:latin typeface="Times New Roman" panose="02020603050405020304" pitchFamily="18" charset="0"/>
                <a:ea typeface="Calibri" panose="020F0502020204030204" pitchFamily="34" charset="0"/>
                <a:cs typeface="Times New Roman" panose="02020603050405020304" pitchFamily="18" charset="0"/>
              </a:rPr>
              <a:t>Hasan Gemici, (d. 1927, Samsun - ö. 25 Haziran 2001, Kocaeli) Olimpiyat Oyunları Şampiyonu Türk Güreşçi.1949 yılında İzmit’te güreşe başladı. 1951 yılında İskenderiye Mısır'da Serbest stilde 52 Kg Akdeniz Oyunları 1., 1952 yılı Helsinki Olimpiyatlarında Serbest stilde 52 Kg’da şampiyon oldu. En iyi uyguladığı güreş tekniği "ters </a:t>
            </a:r>
            <a:r>
              <a:rPr lang="tr-TR" sz="1000" dirty="0" err="1">
                <a:latin typeface="Times New Roman" panose="02020603050405020304" pitchFamily="18" charset="0"/>
                <a:ea typeface="Calibri" panose="020F0502020204030204" pitchFamily="34" charset="0"/>
                <a:cs typeface="Times New Roman" panose="02020603050405020304" pitchFamily="18" charset="0"/>
              </a:rPr>
              <a:t>sarma"dır</a:t>
            </a:r>
            <a:r>
              <a:rPr lang="tr-TR" sz="1000" dirty="0">
                <a:latin typeface="Times New Roman" panose="02020603050405020304" pitchFamily="18" charset="0"/>
                <a:ea typeface="Calibri" panose="020F0502020204030204" pitchFamily="34" charset="0"/>
                <a:cs typeface="Times New Roman" panose="02020603050405020304" pitchFamily="18" charset="0"/>
              </a:rPr>
              <a:t>. 1955 yılında güreşi bıraktı. Daha sonra Romanya’da antrenörlük yaptı. Hasan Gemici, 25 Haziran 2001 yılında Kocaeli'nde kronik böbrek yetmezliği sebebiyle hayatını kaybetti.</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281" y="2317204"/>
            <a:ext cx="1251419" cy="1849388"/>
          </a:xfrm>
          <a:prstGeom prst="rect">
            <a:avLst/>
          </a:prstGeom>
        </p:spPr>
      </p:pic>
      <p:sp>
        <p:nvSpPr>
          <p:cNvPr id="10" name="Metin Kutusu 2">
            <a:extLst>
              <a:ext uri="{FF2B5EF4-FFF2-40B4-BE49-F238E27FC236}">
                <a16:creationId xmlns:a16="http://schemas.microsoft.com/office/drawing/2014/main" id="{5A9278BD-9F09-ED90-FA2C-C0AACBD5D213}"/>
              </a:ext>
            </a:extLst>
          </p:cNvPr>
          <p:cNvSpPr txBox="1">
            <a:spLocks noChangeArrowheads="1"/>
          </p:cNvSpPr>
          <p:nvPr/>
        </p:nvSpPr>
        <p:spPr bwMode="auto">
          <a:xfrm>
            <a:off x="1136669" y="1356308"/>
            <a:ext cx="3841115" cy="313851"/>
          </a:xfrm>
          <a:prstGeom prst="rect">
            <a:avLst/>
          </a:prstGeom>
          <a:noFill/>
          <a:ln w="9525">
            <a:noFill/>
            <a:miter lim="800000"/>
            <a:headEnd/>
            <a:tailEnd/>
          </a:ln>
        </p:spPr>
        <p:txBody>
          <a:bodyPr rot="0" vert="horz" wrap="square" lIns="91440" tIns="45720" rIns="91440" bIns="45720" anchor="t" anchorCtr="0">
            <a:noAutofit/>
          </a:bodyPr>
          <a:lstStyle/>
          <a:p>
            <a:pPr algn="ctr"/>
            <a:r>
              <a:rPr lang="tr-TR" sz="1200" dirty="0">
                <a:solidFill>
                  <a:srgbClr val="1F497D"/>
                </a:solidFill>
                <a:latin typeface="Bahnschrift SemiBold" panose="020B0502040204020203" pitchFamily="34" charset="0"/>
                <a:ea typeface="Times New Roman" panose="02020603050405020304" pitchFamily="18" charset="0"/>
              </a:rPr>
              <a:t>PIONEERS IN SPORTS HISTORY</a:t>
            </a:r>
            <a:endParaRPr lang="tr-TR" sz="1100" dirty="0">
              <a:effectLst/>
              <a:latin typeface="Times New Roman" panose="02020603050405020304" pitchFamily="18" charset="0"/>
              <a:ea typeface="Times New Roman" panose="02020603050405020304" pitchFamily="18" charset="0"/>
            </a:endParaRPr>
          </a:p>
        </p:txBody>
      </p:sp>
      <p:sp>
        <p:nvSpPr>
          <p:cNvPr id="14" name="Metin kutusu 13">
            <a:extLst>
              <a:ext uri="{FF2B5EF4-FFF2-40B4-BE49-F238E27FC236}">
                <a16:creationId xmlns:a16="http://schemas.microsoft.com/office/drawing/2014/main" id="{1B2FF06C-B8F9-E352-4B3D-D4F1070B1F62}"/>
              </a:ext>
            </a:extLst>
          </p:cNvPr>
          <p:cNvSpPr txBox="1"/>
          <p:nvPr/>
        </p:nvSpPr>
        <p:spPr>
          <a:xfrm>
            <a:off x="1208140" y="5819156"/>
            <a:ext cx="3780235" cy="1477328"/>
          </a:xfrm>
          <a:prstGeom prst="rect">
            <a:avLst/>
          </a:prstGeom>
          <a:noFill/>
        </p:spPr>
        <p:txBody>
          <a:bodyPr wrap="square" rtlCol="0">
            <a:spAutoFit/>
          </a:bodyPr>
          <a:lstStyle/>
          <a:p>
            <a:pPr indent="360000" algn="just"/>
            <a:r>
              <a:rPr lang="en-US" sz="1000" dirty="0">
                <a:latin typeface="Times New Roman" panose="02020603050405020304" pitchFamily="18" charset="0"/>
                <a:ea typeface="Calibri" panose="020F0502020204030204" pitchFamily="34" charset="0"/>
                <a:cs typeface="Times New Roman" panose="02020603050405020304" pitchFamily="18" charset="0"/>
              </a:rPr>
              <a:t>Hasan </a:t>
            </a:r>
            <a:r>
              <a:rPr lang="en-US" sz="1000" dirty="0" err="1">
                <a:latin typeface="Times New Roman" panose="02020603050405020304" pitchFamily="18" charset="0"/>
                <a:ea typeface="Calibri" panose="020F0502020204030204" pitchFamily="34" charset="0"/>
                <a:cs typeface="Times New Roman" panose="02020603050405020304" pitchFamily="18" charset="0"/>
              </a:rPr>
              <a:t>Gemici</a:t>
            </a:r>
            <a:r>
              <a:rPr lang="en-US" sz="1000" dirty="0">
                <a:latin typeface="Times New Roman" panose="02020603050405020304" pitchFamily="18" charset="0"/>
                <a:ea typeface="Calibri" panose="020F0502020204030204" pitchFamily="34" charset="0"/>
                <a:cs typeface="Times New Roman" panose="02020603050405020304" pitchFamily="18" charset="0"/>
              </a:rPr>
              <a:t> (b. 1927, Samsun – d. June 25, 2001, </a:t>
            </a:r>
            <a:r>
              <a:rPr lang="en-US" sz="1000" dirty="0" err="1">
                <a:latin typeface="Times New Roman" panose="02020603050405020304" pitchFamily="18" charset="0"/>
                <a:ea typeface="Calibri" panose="020F0502020204030204" pitchFamily="34" charset="0"/>
                <a:cs typeface="Times New Roman" panose="02020603050405020304" pitchFamily="18" charset="0"/>
              </a:rPr>
              <a:t>Kocaeli</a:t>
            </a:r>
            <a:r>
              <a:rPr lang="en-US" sz="1000" dirty="0">
                <a:latin typeface="Times New Roman" panose="02020603050405020304" pitchFamily="18" charset="0"/>
                <a:ea typeface="Calibri" panose="020F0502020204030204" pitchFamily="34" charset="0"/>
                <a:cs typeface="Times New Roman" panose="02020603050405020304" pitchFamily="18" charset="0"/>
              </a:rPr>
              <a:t>) was a Turkish Olympic champion wrestler. He started wrestling in İzmit in 1949. In 1951, he became the champion in the 52 kg freestyle category at the Mediterranean Games in Alexandria, Egypt, and in 1952, he won the gold medal in the 52 kg freestyle category at the Helsinki Olympics. His best wrestling technique was the 'reverse arm throw.' He retired from wrestling in 1955 and later worked as a coach in Romania. Hasan </a:t>
            </a:r>
            <a:r>
              <a:rPr lang="en-US" sz="1000" dirty="0" err="1">
                <a:latin typeface="Times New Roman" panose="02020603050405020304" pitchFamily="18" charset="0"/>
                <a:ea typeface="Calibri" panose="020F0502020204030204" pitchFamily="34" charset="0"/>
                <a:cs typeface="Times New Roman" panose="02020603050405020304" pitchFamily="18" charset="0"/>
              </a:rPr>
              <a:t>Gemici</a:t>
            </a:r>
            <a:r>
              <a:rPr lang="en-US" sz="1000" dirty="0">
                <a:latin typeface="Times New Roman" panose="02020603050405020304" pitchFamily="18" charset="0"/>
                <a:ea typeface="Calibri" panose="020F0502020204030204" pitchFamily="34" charset="0"/>
                <a:cs typeface="Times New Roman" panose="02020603050405020304" pitchFamily="18" charset="0"/>
              </a:rPr>
              <a:t> passed away on June 25, 2001, in </a:t>
            </a:r>
            <a:r>
              <a:rPr lang="en-US" sz="1000" dirty="0" err="1">
                <a:latin typeface="Times New Roman" panose="02020603050405020304" pitchFamily="18" charset="0"/>
                <a:ea typeface="Calibri" panose="020F0502020204030204" pitchFamily="34" charset="0"/>
                <a:cs typeface="Times New Roman" panose="02020603050405020304" pitchFamily="18" charset="0"/>
              </a:rPr>
              <a:t>Kocaeli</a:t>
            </a:r>
            <a:r>
              <a:rPr lang="en-US" sz="1000" dirty="0">
                <a:latin typeface="Times New Roman" panose="02020603050405020304" pitchFamily="18" charset="0"/>
                <a:ea typeface="Calibri" panose="020F0502020204030204" pitchFamily="34" charset="0"/>
                <a:cs typeface="Times New Roman" panose="02020603050405020304" pitchFamily="18" charset="0"/>
              </a:rPr>
              <a:t> due to chronic kidney failure.</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Dikdörtgen 16">
            <a:extLst>
              <a:ext uri="{FF2B5EF4-FFF2-40B4-BE49-F238E27FC236}">
                <a16:creationId xmlns:a16="http://schemas.microsoft.com/office/drawing/2014/main" id="{41174851-73F2-3A41-CCF6-4C9B931C8152}"/>
              </a:ext>
            </a:extLst>
          </p:cNvPr>
          <p:cNvSpPr/>
          <p:nvPr/>
        </p:nvSpPr>
        <p:spPr>
          <a:xfrm>
            <a:off x="1153529" y="586187"/>
            <a:ext cx="3958915" cy="355762"/>
          </a:xfrm>
          <a:prstGeom prst="rect">
            <a:avLst/>
          </a:prstGeom>
          <a:solidFill>
            <a:srgbClr val="C9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46EA9670-E2C0-E65D-C386-571FC18AC7AE}"/>
              </a:ext>
            </a:extLst>
          </p:cNvPr>
          <p:cNvSpPr txBox="1"/>
          <p:nvPr/>
        </p:nvSpPr>
        <p:spPr>
          <a:xfrm>
            <a:off x="1224012" y="567383"/>
            <a:ext cx="3749120" cy="338554"/>
          </a:xfrm>
          <a:prstGeom prst="rect">
            <a:avLst/>
          </a:prstGeom>
          <a:noFill/>
        </p:spPr>
        <p:txBody>
          <a:bodyPr wrap="square" rtlCol="0">
            <a:spAutoFit/>
          </a:bodyPr>
          <a:lstStyle/>
          <a:p>
            <a:pPr algn="ctr"/>
            <a:r>
              <a:rPr lang="tr-TR" sz="1600" b="1" dirty="0" err="1"/>
              <a:t>Faculty</a:t>
            </a:r>
            <a:r>
              <a:rPr lang="tr-TR" sz="1600" b="1" dirty="0"/>
              <a:t> of Sports </a:t>
            </a:r>
            <a:r>
              <a:rPr lang="tr-TR" sz="1600" b="1" dirty="0" err="1"/>
              <a:t>Sciences</a:t>
            </a:r>
            <a:endParaRPr lang="tr-TR" sz="1600" b="1" dirty="0"/>
          </a:p>
        </p:txBody>
      </p:sp>
      <p:sp>
        <p:nvSpPr>
          <p:cNvPr id="19" name="Metin kutusu 18">
            <a:extLst>
              <a:ext uri="{FF2B5EF4-FFF2-40B4-BE49-F238E27FC236}">
                <a16:creationId xmlns:a16="http://schemas.microsoft.com/office/drawing/2014/main" id="{CAE7A259-6F26-A8BF-FBDD-805C8B0B0C90}"/>
              </a:ext>
            </a:extLst>
          </p:cNvPr>
          <p:cNvSpPr txBox="1"/>
          <p:nvPr/>
        </p:nvSpPr>
        <p:spPr>
          <a:xfrm>
            <a:off x="-96136" y="825444"/>
            <a:ext cx="1269930" cy="4295407"/>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T.C.</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Üniversitesi</a:t>
            </a:r>
          </a:p>
          <a:p>
            <a:pPr marL="76835" marR="24130" algn="ctr">
              <a:spcBef>
                <a:spcPts val="79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SAHİBİ</a:t>
            </a: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MÜTEVELLİ HEYET BAŞKANI</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YAYIN</a:t>
            </a:r>
            <a:r>
              <a:rPr lang="tr-TR" sz="600" b="1" u="sng"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KURULU</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lnSpc>
                <a:spcPct val="111000"/>
              </a:lnSpc>
              <a:spcBef>
                <a:spcPts val="92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(Rektör V.)</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a:t>
            </a:r>
            <a:r>
              <a:rPr lang="tr-TR" sz="600" b="1" spc="2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Doç. Dr. Fatih Serdar ŞENDURAN</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(Dekan Yrd.)</a:t>
            </a: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Metin kutusu 19">
            <a:extLst>
              <a:ext uri="{FF2B5EF4-FFF2-40B4-BE49-F238E27FC236}">
                <a16:creationId xmlns:a16="http://schemas.microsoft.com/office/drawing/2014/main" id="{CEF009DB-31F8-5D90-4016-DC0D35406322}"/>
              </a:ext>
            </a:extLst>
          </p:cNvPr>
          <p:cNvSpPr txBox="1"/>
          <p:nvPr/>
        </p:nvSpPr>
        <p:spPr>
          <a:xfrm>
            <a:off x="-96136" y="4117208"/>
            <a:ext cx="1269930" cy="4000711"/>
          </a:xfrm>
          <a:prstGeom prst="rect">
            <a:avLst/>
          </a:prstGeom>
          <a:noFill/>
        </p:spPr>
        <p:txBody>
          <a:bodyPr wrap="square">
            <a:spAutoFit/>
          </a:bodyPr>
          <a:lstStyle/>
          <a:p>
            <a:pPr marL="74930" marR="24130" indent="38100" algn="ctr">
              <a:spcBef>
                <a:spcPts val="47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t>
            </a:r>
          </a:p>
          <a:p>
            <a:pPr marL="113030" marR="24130" algn="ctr">
              <a:lnSpc>
                <a:spcPct val="111000"/>
              </a:lnSpc>
              <a:spcBef>
                <a:spcPts val="930"/>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İstanbul Aydın</a:t>
            </a:r>
            <a:r>
              <a:rPr lang="tr-TR" sz="600" b="1" spc="-24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University</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6835" marR="24130" algn="ctr">
              <a:spcBef>
                <a:spcPts val="795"/>
              </a:spcBef>
              <a:spcAft>
                <a:spcPts val="0"/>
              </a:spcAft>
            </a:pPr>
            <a:r>
              <a:rPr lang="tr-TR" sz="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OWNER</a:t>
            </a:r>
          </a:p>
          <a:p>
            <a:pPr marL="76835" marR="24130" algn="ctr">
              <a:spcBef>
                <a:spcPts val="79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THE PRESIDENT OF THE BOARD OF TRUSTEES</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470" marR="24130" algn="ctr">
              <a:lnSpc>
                <a:spcPct val="112000"/>
              </a:lnSpc>
              <a:spcBef>
                <a:spcPts val="94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 Dr.</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Mustafa</a:t>
            </a:r>
            <a:r>
              <a:rPr lang="tr-TR" sz="600" b="1"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AYDIN</a:t>
            </a:r>
          </a:p>
          <a:p>
            <a:pPr marL="77470" marR="24130" algn="ctr">
              <a:lnSpc>
                <a:spcPct val="112000"/>
              </a:lnSpc>
              <a:spcBef>
                <a:spcPts val="94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5565" marR="24130" algn="ctr">
              <a:spcBef>
                <a:spcPts val="1005"/>
              </a:spcBef>
              <a:spcAft>
                <a:spcPts val="0"/>
              </a:spcAft>
            </a:pPr>
            <a:r>
              <a:rPr lang="tr-TR" sz="6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EDITORIAL BOARD</a:t>
            </a:r>
          </a:p>
          <a:p>
            <a:pPr marL="75565" marR="24130" algn="ctr">
              <a:spcBef>
                <a:spcPts val="100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İbrahim Hakkı AYDIN</a:t>
            </a: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Rector</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ct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0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a:t>
            </a:r>
            <a:r>
              <a:rPr lang="tr-TR" sz="600" b="1" spc="8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Kemal </a:t>
            </a:r>
            <a:r>
              <a:rPr lang="tr-TR" sz="600" b="1" spc="-2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TAMER</a:t>
            </a:r>
          </a:p>
          <a:p>
            <a:pPr marL="106045" algn="ctr">
              <a:spcBef>
                <a:spcPts val="15"/>
              </a:spcBef>
              <a:spcAft>
                <a:spcPts val="0"/>
              </a:spcAft>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(Dean)</a:t>
            </a:r>
          </a:p>
          <a:p>
            <a:pPr algn="ctr">
              <a:spcBef>
                <a:spcPts val="50"/>
              </a:spcBef>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Prof. Dr. Kenan SİVRİKAYA</a:t>
            </a:r>
          </a:p>
          <a:p>
            <a:pPr marL="74295" algn="ctr">
              <a:lnSpc>
                <a:spcPct val="111000"/>
              </a:lnSpc>
            </a:pPr>
            <a:r>
              <a:rPr lang="tr-TR" sz="6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Dean)</a:t>
            </a:r>
          </a:p>
          <a:p>
            <a:pPr marL="74295" algn="ctr">
              <a:lnSpc>
                <a:spcPct val="111000"/>
              </a:lnSpc>
            </a:pP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 algn="ctr">
              <a:lnSpc>
                <a:spcPct val="111000"/>
              </a:lnSpc>
            </a:pP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Assoc</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Prof. Dr. Fatih </a:t>
            </a:r>
            <a:r>
              <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Serdar ŞENDURAN</a:t>
            </a:r>
          </a:p>
          <a:p>
            <a:pPr marL="74295" algn="ctr">
              <a:lnSpc>
                <a:spcPct val="111000"/>
              </a:lnSpc>
            </a:pPr>
            <a:r>
              <a:rPr lang="tr-TR" sz="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tr-TR" sz="6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Vice</a:t>
            </a:r>
            <a:r>
              <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rPr>
              <a:t> Dean)</a:t>
            </a: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10"/>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4295" algn="ctr">
              <a:spcBef>
                <a:spcPts val="805"/>
              </a:spcBef>
              <a:spcAft>
                <a:spcPts val="0"/>
              </a:spcAft>
            </a:pPr>
            <a:endParaRPr lang="tr-TR" sz="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7347895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785DFC31D88F4D885348843BEA6624" ma:contentTypeVersion="" ma:contentTypeDescription="Create a new document." ma:contentTypeScope="" ma:versionID="b520b8d09ce12f3320d26bedbc66adf0">
  <xsd:schema xmlns:xsd="http://www.w3.org/2001/XMLSchema" xmlns:xs="http://www.w3.org/2001/XMLSchema" xmlns:p="http://schemas.microsoft.com/office/2006/metadata/properties" xmlns:ns1="http://schemas.microsoft.com/sharepoint/v3" targetNamespace="http://schemas.microsoft.com/office/2006/metadata/properties" ma:root="true" ma:fieldsID="71c3cda2c8b39f88eabd54cbf92a84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765FD83-BF65-4308-94F3-D42815BBF9DC}"/>
</file>

<file path=customXml/itemProps2.xml><?xml version="1.0" encoding="utf-8"?>
<ds:datastoreItem xmlns:ds="http://schemas.openxmlformats.org/officeDocument/2006/customXml" ds:itemID="{4633AC2D-128F-4B5D-8613-E0ED2D269993}"/>
</file>

<file path=customXml/itemProps3.xml><?xml version="1.0" encoding="utf-8"?>
<ds:datastoreItem xmlns:ds="http://schemas.openxmlformats.org/officeDocument/2006/customXml" ds:itemID="{79FBAA38-A574-4B44-B203-CAF4949D1517}"/>
</file>

<file path=docProps/app.xml><?xml version="1.0" encoding="utf-8"?>
<Properties xmlns="http://schemas.openxmlformats.org/officeDocument/2006/extended-properties" xmlns:vt="http://schemas.openxmlformats.org/officeDocument/2006/docPropsVTypes">
  <Template>Office Theme</Template>
  <TotalTime>162</TotalTime>
  <Words>1735</Words>
  <Application>Microsoft Office PowerPoint</Application>
  <PresentationFormat>Özel</PresentationFormat>
  <Paragraphs>343</Paragraphs>
  <Slides>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Arial</vt:lpstr>
      <vt:lpstr>Bahnschrift SemiBold</vt:lpstr>
      <vt:lpstr>Calibri</vt:lpstr>
      <vt:lpstr>Calibri Light</vt:lpstr>
      <vt:lpstr>Kunstler Script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İsmet Tarık ULUSOY</dc:creator>
  <cp:lastModifiedBy>Tarık Ulusoy</cp:lastModifiedBy>
  <cp:revision>368</cp:revision>
  <cp:lastPrinted>2022-11-22T14:25:08Z</cp:lastPrinted>
  <dcterms:created xsi:type="dcterms:W3CDTF">2022-11-21T06:45:16Z</dcterms:created>
  <dcterms:modified xsi:type="dcterms:W3CDTF">2024-09-12T11:47:23Z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0x010100C2785DFC31D88F4D885348843BEA6624</vt:lpwstr>
  </property>
</Properties>
</file>