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7" r:id="rId2"/>
    <p:sldId id="256" r:id="rId3"/>
    <p:sldId id="299" r:id="rId4"/>
    <p:sldId id="303" r:id="rId5"/>
    <p:sldId id="304" r:id="rId6"/>
    <p:sldId id="305" r:id="rId7"/>
    <p:sldId id="306" r:id="rId8"/>
    <p:sldId id="290" r:id="rId9"/>
    <p:sldId id="270" r:id="rId10"/>
    <p:sldId id="308" r:id="rId11"/>
  </p:sldIdLst>
  <p:sldSz cx="50403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4660"/>
  </p:normalViewPr>
  <p:slideViewPr>
    <p:cSldViewPr>
      <p:cViewPr>
        <p:scale>
          <a:sx n="150" d="100"/>
          <a:sy n="150" d="100"/>
        </p:scale>
        <p:origin x="1646" y="-15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78024" y="1237197"/>
            <a:ext cx="4284266" cy="2631887"/>
          </a:xfrm>
        </p:spPr>
        <p:txBody>
          <a:bodyPr anchor="b"/>
          <a:lstStyle>
            <a:lvl1pPr algn="ctr">
              <a:defRPr sz="3307"/>
            </a:lvl1pPr>
          </a:lstStyle>
          <a:p>
            <a:r>
              <a:rPr lang="tr-TR"/>
              <a:t>Asıl başlık stilini düzenlemek için tıklayın</a:t>
            </a:r>
            <a:endParaRPr lang="en-US" dirty="0"/>
          </a:p>
        </p:txBody>
      </p:sp>
      <p:sp>
        <p:nvSpPr>
          <p:cNvPr id="3" name="Subtitle 2"/>
          <p:cNvSpPr>
            <a:spLocks noGrp="1"/>
          </p:cNvSpPr>
          <p:nvPr>
            <p:ph type="subTitle" idx="1"/>
          </p:nvPr>
        </p:nvSpPr>
        <p:spPr>
          <a:xfrm>
            <a:off x="630039" y="3970580"/>
            <a:ext cx="3780235" cy="1825171"/>
          </a:xfrm>
        </p:spPr>
        <p:txBody>
          <a:bodyPr/>
          <a:lstStyle>
            <a:lvl1pPr marL="0" indent="0" algn="ctr">
              <a:buNone/>
              <a:defRPr sz="1323"/>
            </a:lvl1pPr>
            <a:lvl2pPr marL="252009" indent="0" algn="ctr">
              <a:buNone/>
              <a:defRPr sz="1102"/>
            </a:lvl2pPr>
            <a:lvl3pPr marL="504017" indent="0" algn="ctr">
              <a:buNone/>
              <a:defRPr sz="992"/>
            </a:lvl3pPr>
            <a:lvl4pPr marL="756026" indent="0" algn="ctr">
              <a:buNone/>
              <a:defRPr sz="882"/>
            </a:lvl4pPr>
            <a:lvl5pPr marL="1008035" indent="0" algn="ctr">
              <a:buNone/>
              <a:defRPr sz="882"/>
            </a:lvl5pPr>
            <a:lvl6pPr marL="1260043" indent="0" algn="ctr">
              <a:buNone/>
              <a:defRPr sz="882"/>
            </a:lvl6pPr>
            <a:lvl7pPr marL="1512052" indent="0" algn="ctr">
              <a:buNone/>
              <a:defRPr sz="882"/>
            </a:lvl7pPr>
            <a:lvl8pPr marL="1764060" indent="0" algn="ctr">
              <a:buNone/>
              <a:defRPr sz="882"/>
            </a:lvl8pPr>
            <a:lvl9pPr marL="2016069" indent="0" algn="ctr">
              <a:buNone/>
              <a:defRPr sz="882"/>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6B1306C-C173-4515-9559-8A3056AF5295}" type="datetimeFigureOut">
              <a:rPr lang="tr-TR" smtClean="0"/>
              <a:t>12.09.2024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7673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6B1306C-C173-4515-9559-8A3056AF5295}" type="datetimeFigureOut">
              <a:rPr lang="tr-TR" smtClean="0"/>
              <a:t>12.09.2024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100066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6975" y="402483"/>
            <a:ext cx="1086817"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346522" y="402483"/>
            <a:ext cx="319744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6B1306C-C173-4515-9559-8A3056AF5295}" type="datetimeFigureOut">
              <a:rPr lang="tr-TR" smtClean="0"/>
              <a:t>12.09.2024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384969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6B1306C-C173-4515-9559-8A3056AF5295}" type="datetimeFigureOut">
              <a:rPr lang="tr-TR" smtClean="0"/>
              <a:t>12.09.2024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64714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343897" y="1884671"/>
            <a:ext cx="4347270" cy="3144614"/>
          </a:xfrm>
        </p:spPr>
        <p:txBody>
          <a:bodyPr anchor="b"/>
          <a:lstStyle>
            <a:lvl1pPr>
              <a:defRPr sz="3307"/>
            </a:lvl1pPr>
          </a:lstStyle>
          <a:p>
            <a:r>
              <a:rPr lang="tr-TR"/>
              <a:t>Asıl başlık stilini düzenlemek için tıklayın</a:t>
            </a:r>
            <a:endParaRPr lang="en-US" dirty="0"/>
          </a:p>
        </p:txBody>
      </p:sp>
      <p:sp>
        <p:nvSpPr>
          <p:cNvPr id="3" name="Text Placeholder 2"/>
          <p:cNvSpPr>
            <a:spLocks noGrp="1"/>
          </p:cNvSpPr>
          <p:nvPr>
            <p:ph type="body" idx="1"/>
          </p:nvPr>
        </p:nvSpPr>
        <p:spPr>
          <a:xfrm>
            <a:off x="343897" y="5059035"/>
            <a:ext cx="4347270" cy="1653678"/>
          </a:xfrm>
        </p:spPr>
        <p:txBody>
          <a:bodyPr/>
          <a:lstStyle>
            <a:lvl1pPr marL="0" indent="0">
              <a:buNone/>
              <a:defRPr sz="1323">
                <a:solidFill>
                  <a:schemeClr val="tx1"/>
                </a:solidFill>
              </a:defRPr>
            </a:lvl1pPr>
            <a:lvl2pPr marL="252009" indent="0">
              <a:buNone/>
              <a:defRPr sz="1102">
                <a:solidFill>
                  <a:schemeClr val="tx1">
                    <a:tint val="75000"/>
                  </a:schemeClr>
                </a:solidFill>
              </a:defRPr>
            </a:lvl2pPr>
            <a:lvl3pPr marL="504017" indent="0">
              <a:buNone/>
              <a:defRPr sz="992">
                <a:solidFill>
                  <a:schemeClr val="tx1">
                    <a:tint val="75000"/>
                  </a:schemeClr>
                </a:solidFill>
              </a:defRPr>
            </a:lvl3pPr>
            <a:lvl4pPr marL="756026" indent="0">
              <a:buNone/>
              <a:defRPr sz="882">
                <a:solidFill>
                  <a:schemeClr val="tx1">
                    <a:tint val="75000"/>
                  </a:schemeClr>
                </a:solidFill>
              </a:defRPr>
            </a:lvl4pPr>
            <a:lvl5pPr marL="1008035" indent="0">
              <a:buNone/>
              <a:defRPr sz="882">
                <a:solidFill>
                  <a:schemeClr val="tx1">
                    <a:tint val="75000"/>
                  </a:schemeClr>
                </a:solidFill>
              </a:defRPr>
            </a:lvl5pPr>
            <a:lvl6pPr marL="1260043" indent="0">
              <a:buNone/>
              <a:defRPr sz="882">
                <a:solidFill>
                  <a:schemeClr val="tx1">
                    <a:tint val="75000"/>
                  </a:schemeClr>
                </a:solidFill>
              </a:defRPr>
            </a:lvl6pPr>
            <a:lvl7pPr marL="1512052" indent="0">
              <a:buNone/>
              <a:defRPr sz="882">
                <a:solidFill>
                  <a:schemeClr val="tx1">
                    <a:tint val="75000"/>
                  </a:schemeClr>
                </a:solidFill>
              </a:defRPr>
            </a:lvl7pPr>
            <a:lvl8pPr marL="1764060" indent="0">
              <a:buNone/>
              <a:defRPr sz="882">
                <a:solidFill>
                  <a:schemeClr val="tx1">
                    <a:tint val="75000"/>
                  </a:schemeClr>
                </a:solidFill>
              </a:defRPr>
            </a:lvl8pPr>
            <a:lvl9pPr marL="2016069" indent="0">
              <a:buNone/>
              <a:defRPr sz="882">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6B1306C-C173-4515-9559-8A3056AF5295}" type="datetimeFigureOut">
              <a:rPr lang="tr-TR" smtClean="0"/>
              <a:t>12.09.2024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44443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346522" y="2012414"/>
            <a:ext cx="2142133"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2551658" y="2012414"/>
            <a:ext cx="2142133"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6B1306C-C173-4515-9559-8A3056AF5295}" type="datetimeFigureOut">
              <a:rPr lang="tr-TR" smtClean="0"/>
              <a:t>12.09.2024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316314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347178" y="402484"/>
            <a:ext cx="4347270"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347179" y="1853171"/>
            <a:ext cx="2132288" cy="908210"/>
          </a:xfrm>
        </p:spPr>
        <p:txBody>
          <a:bodyPr anchor="b"/>
          <a:lstStyle>
            <a:lvl1pPr marL="0" indent="0">
              <a:buNone/>
              <a:defRPr sz="1323" b="1"/>
            </a:lvl1pPr>
            <a:lvl2pPr marL="252009" indent="0">
              <a:buNone/>
              <a:defRPr sz="1102" b="1"/>
            </a:lvl2pPr>
            <a:lvl3pPr marL="504017" indent="0">
              <a:buNone/>
              <a:defRPr sz="992" b="1"/>
            </a:lvl3pPr>
            <a:lvl4pPr marL="756026" indent="0">
              <a:buNone/>
              <a:defRPr sz="882" b="1"/>
            </a:lvl4pPr>
            <a:lvl5pPr marL="1008035" indent="0">
              <a:buNone/>
              <a:defRPr sz="882" b="1"/>
            </a:lvl5pPr>
            <a:lvl6pPr marL="1260043" indent="0">
              <a:buNone/>
              <a:defRPr sz="882" b="1"/>
            </a:lvl6pPr>
            <a:lvl7pPr marL="1512052" indent="0">
              <a:buNone/>
              <a:defRPr sz="882" b="1"/>
            </a:lvl7pPr>
            <a:lvl8pPr marL="1764060" indent="0">
              <a:buNone/>
              <a:defRPr sz="882" b="1"/>
            </a:lvl8pPr>
            <a:lvl9pPr marL="2016069" indent="0">
              <a:buNone/>
              <a:defRPr sz="882" b="1"/>
            </a:lvl9pPr>
          </a:lstStyle>
          <a:p>
            <a:pPr lvl="0"/>
            <a:r>
              <a:rPr lang="tr-TR"/>
              <a:t>Asıl metin stillerini düzenlemek için tıklayın</a:t>
            </a:r>
          </a:p>
        </p:txBody>
      </p:sp>
      <p:sp>
        <p:nvSpPr>
          <p:cNvPr id="4" name="Content Placeholder 3"/>
          <p:cNvSpPr>
            <a:spLocks noGrp="1"/>
          </p:cNvSpPr>
          <p:nvPr>
            <p:ph sz="half" idx="2"/>
          </p:nvPr>
        </p:nvSpPr>
        <p:spPr>
          <a:xfrm>
            <a:off x="347179" y="2761381"/>
            <a:ext cx="2132288"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2551658" y="1853171"/>
            <a:ext cx="2142790" cy="908210"/>
          </a:xfrm>
        </p:spPr>
        <p:txBody>
          <a:bodyPr anchor="b"/>
          <a:lstStyle>
            <a:lvl1pPr marL="0" indent="0">
              <a:buNone/>
              <a:defRPr sz="1323" b="1"/>
            </a:lvl1pPr>
            <a:lvl2pPr marL="252009" indent="0">
              <a:buNone/>
              <a:defRPr sz="1102" b="1"/>
            </a:lvl2pPr>
            <a:lvl3pPr marL="504017" indent="0">
              <a:buNone/>
              <a:defRPr sz="992" b="1"/>
            </a:lvl3pPr>
            <a:lvl4pPr marL="756026" indent="0">
              <a:buNone/>
              <a:defRPr sz="882" b="1"/>
            </a:lvl4pPr>
            <a:lvl5pPr marL="1008035" indent="0">
              <a:buNone/>
              <a:defRPr sz="882" b="1"/>
            </a:lvl5pPr>
            <a:lvl6pPr marL="1260043" indent="0">
              <a:buNone/>
              <a:defRPr sz="882" b="1"/>
            </a:lvl6pPr>
            <a:lvl7pPr marL="1512052" indent="0">
              <a:buNone/>
              <a:defRPr sz="882" b="1"/>
            </a:lvl7pPr>
            <a:lvl8pPr marL="1764060" indent="0">
              <a:buNone/>
              <a:defRPr sz="882" b="1"/>
            </a:lvl8pPr>
            <a:lvl9pPr marL="2016069" indent="0">
              <a:buNone/>
              <a:defRPr sz="882" b="1"/>
            </a:lvl9pPr>
          </a:lstStyle>
          <a:p>
            <a:pPr lvl="0"/>
            <a:r>
              <a:rPr lang="tr-TR"/>
              <a:t>Asıl metin stillerini düzenlemek için tıklayın</a:t>
            </a:r>
          </a:p>
        </p:txBody>
      </p:sp>
      <p:sp>
        <p:nvSpPr>
          <p:cNvPr id="6" name="Content Placeholder 5"/>
          <p:cNvSpPr>
            <a:spLocks noGrp="1"/>
          </p:cNvSpPr>
          <p:nvPr>
            <p:ph sz="quarter" idx="4"/>
          </p:nvPr>
        </p:nvSpPr>
        <p:spPr>
          <a:xfrm>
            <a:off x="2551658" y="2761381"/>
            <a:ext cx="2142790"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6B1306C-C173-4515-9559-8A3056AF5295}" type="datetimeFigureOut">
              <a:rPr lang="tr-TR" smtClean="0"/>
              <a:t>12.09.2024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35355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6B1306C-C173-4515-9559-8A3056AF5295}" type="datetimeFigureOut">
              <a:rPr lang="tr-TR" smtClean="0"/>
              <a:t>12.09.2024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90158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1306C-C173-4515-9559-8A3056AF5295}" type="datetimeFigureOut">
              <a:rPr lang="tr-TR" smtClean="0"/>
              <a:t>12.09.2024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3414383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47178" y="503978"/>
            <a:ext cx="1625632" cy="1763924"/>
          </a:xfrm>
        </p:spPr>
        <p:txBody>
          <a:bodyPr anchor="b"/>
          <a:lstStyle>
            <a:lvl1pPr>
              <a:defRPr sz="1764"/>
            </a:lvl1pPr>
          </a:lstStyle>
          <a:p>
            <a:r>
              <a:rPr lang="tr-TR"/>
              <a:t>Asıl başlık stilini düzenlemek için tıklayın</a:t>
            </a:r>
            <a:endParaRPr lang="en-US" dirty="0"/>
          </a:p>
        </p:txBody>
      </p:sp>
      <p:sp>
        <p:nvSpPr>
          <p:cNvPr id="3" name="Content Placeholder 2"/>
          <p:cNvSpPr>
            <a:spLocks noGrp="1"/>
          </p:cNvSpPr>
          <p:nvPr>
            <p:ph idx="1"/>
          </p:nvPr>
        </p:nvSpPr>
        <p:spPr>
          <a:xfrm>
            <a:off x="2142790" y="1088455"/>
            <a:ext cx="2551658" cy="5372269"/>
          </a:xfrm>
        </p:spPr>
        <p:txBody>
          <a:bodyPr/>
          <a:lstStyle>
            <a:lvl1pPr>
              <a:defRPr sz="1764"/>
            </a:lvl1pPr>
            <a:lvl2pPr>
              <a:defRPr sz="1543"/>
            </a:lvl2pPr>
            <a:lvl3pPr>
              <a:defRPr sz="1323"/>
            </a:lvl3pPr>
            <a:lvl4pPr>
              <a:defRPr sz="1102"/>
            </a:lvl4pPr>
            <a:lvl5pPr>
              <a:defRPr sz="1102"/>
            </a:lvl5pPr>
            <a:lvl6pPr>
              <a:defRPr sz="1102"/>
            </a:lvl6pPr>
            <a:lvl7pPr>
              <a:defRPr sz="1102"/>
            </a:lvl7pPr>
            <a:lvl8pPr>
              <a:defRPr sz="1102"/>
            </a:lvl8pPr>
            <a:lvl9pPr>
              <a:defRPr sz="1102"/>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47178" y="2267902"/>
            <a:ext cx="1625632" cy="4201570"/>
          </a:xfrm>
        </p:spPr>
        <p:txBody>
          <a:bodyPr/>
          <a:lstStyle>
            <a:lvl1pPr marL="0" indent="0">
              <a:buNone/>
              <a:defRPr sz="882"/>
            </a:lvl1pPr>
            <a:lvl2pPr marL="252009" indent="0">
              <a:buNone/>
              <a:defRPr sz="772"/>
            </a:lvl2pPr>
            <a:lvl3pPr marL="504017" indent="0">
              <a:buNone/>
              <a:defRPr sz="661"/>
            </a:lvl3pPr>
            <a:lvl4pPr marL="756026" indent="0">
              <a:buNone/>
              <a:defRPr sz="551"/>
            </a:lvl4pPr>
            <a:lvl5pPr marL="1008035" indent="0">
              <a:buNone/>
              <a:defRPr sz="551"/>
            </a:lvl5pPr>
            <a:lvl6pPr marL="1260043" indent="0">
              <a:buNone/>
              <a:defRPr sz="551"/>
            </a:lvl6pPr>
            <a:lvl7pPr marL="1512052" indent="0">
              <a:buNone/>
              <a:defRPr sz="551"/>
            </a:lvl7pPr>
            <a:lvl8pPr marL="1764060" indent="0">
              <a:buNone/>
              <a:defRPr sz="551"/>
            </a:lvl8pPr>
            <a:lvl9pPr marL="2016069" indent="0">
              <a:buNone/>
              <a:defRPr sz="551"/>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6B1306C-C173-4515-9559-8A3056AF5295}" type="datetimeFigureOut">
              <a:rPr lang="tr-TR" smtClean="0"/>
              <a:t>12.09.2024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406910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47178" y="503978"/>
            <a:ext cx="1625632" cy="1763924"/>
          </a:xfrm>
        </p:spPr>
        <p:txBody>
          <a:bodyPr anchor="b"/>
          <a:lstStyle>
            <a:lvl1pPr>
              <a:defRPr sz="1764"/>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142790" y="1088455"/>
            <a:ext cx="2551658" cy="5372269"/>
          </a:xfrm>
        </p:spPr>
        <p:txBody>
          <a:bodyPr anchor="t"/>
          <a:lstStyle>
            <a:lvl1pPr marL="0" indent="0">
              <a:buNone/>
              <a:defRPr sz="1764"/>
            </a:lvl1pPr>
            <a:lvl2pPr marL="252009" indent="0">
              <a:buNone/>
              <a:defRPr sz="1543"/>
            </a:lvl2pPr>
            <a:lvl3pPr marL="504017" indent="0">
              <a:buNone/>
              <a:defRPr sz="1323"/>
            </a:lvl3pPr>
            <a:lvl4pPr marL="756026" indent="0">
              <a:buNone/>
              <a:defRPr sz="1102"/>
            </a:lvl4pPr>
            <a:lvl5pPr marL="1008035" indent="0">
              <a:buNone/>
              <a:defRPr sz="1102"/>
            </a:lvl5pPr>
            <a:lvl6pPr marL="1260043" indent="0">
              <a:buNone/>
              <a:defRPr sz="1102"/>
            </a:lvl6pPr>
            <a:lvl7pPr marL="1512052" indent="0">
              <a:buNone/>
              <a:defRPr sz="1102"/>
            </a:lvl7pPr>
            <a:lvl8pPr marL="1764060" indent="0">
              <a:buNone/>
              <a:defRPr sz="1102"/>
            </a:lvl8pPr>
            <a:lvl9pPr marL="2016069" indent="0">
              <a:buNone/>
              <a:defRPr sz="1102"/>
            </a:lvl9pPr>
          </a:lstStyle>
          <a:p>
            <a:r>
              <a:rPr lang="tr-TR"/>
              <a:t>Resim eklemek için simgeye tıklayın</a:t>
            </a:r>
            <a:endParaRPr lang="en-US" dirty="0"/>
          </a:p>
        </p:txBody>
      </p:sp>
      <p:sp>
        <p:nvSpPr>
          <p:cNvPr id="4" name="Text Placeholder 3"/>
          <p:cNvSpPr>
            <a:spLocks noGrp="1"/>
          </p:cNvSpPr>
          <p:nvPr>
            <p:ph type="body" sz="half" idx="2"/>
          </p:nvPr>
        </p:nvSpPr>
        <p:spPr>
          <a:xfrm>
            <a:off x="347178" y="2267902"/>
            <a:ext cx="1625632" cy="4201570"/>
          </a:xfrm>
        </p:spPr>
        <p:txBody>
          <a:bodyPr/>
          <a:lstStyle>
            <a:lvl1pPr marL="0" indent="0">
              <a:buNone/>
              <a:defRPr sz="882"/>
            </a:lvl1pPr>
            <a:lvl2pPr marL="252009" indent="0">
              <a:buNone/>
              <a:defRPr sz="772"/>
            </a:lvl2pPr>
            <a:lvl3pPr marL="504017" indent="0">
              <a:buNone/>
              <a:defRPr sz="661"/>
            </a:lvl3pPr>
            <a:lvl4pPr marL="756026" indent="0">
              <a:buNone/>
              <a:defRPr sz="551"/>
            </a:lvl4pPr>
            <a:lvl5pPr marL="1008035" indent="0">
              <a:buNone/>
              <a:defRPr sz="551"/>
            </a:lvl5pPr>
            <a:lvl6pPr marL="1260043" indent="0">
              <a:buNone/>
              <a:defRPr sz="551"/>
            </a:lvl6pPr>
            <a:lvl7pPr marL="1512052" indent="0">
              <a:buNone/>
              <a:defRPr sz="551"/>
            </a:lvl7pPr>
            <a:lvl8pPr marL="1764060" indent="0">
              <a:buNone/>
              <a:defRPr sz="551"/>
            </a:lvl8pPr>
            <a:lvl9pPr marL="2016069" indent="0">
              <a:buNone/>
              <a:defRPr sz="551"/>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6B1306C-C173-4515-9559-8A3056AF5295}" type="datetimeFigureOut">
              <a:rPr lang="tr-TR" smtClean="0"/>
              <a:t>12.09.2024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248115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522" y="402484"/>
            <a:ext cx="4347270"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346522" y="2012414"/>
            <a:ext cx="4347270"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346522" y="7006700"/>
            <a:ext cx="1134070" cy="402483"/>
          </a:xfrm>
          <a:prstGeom prst="rect">
            <a:avLst/>
          </a:prstGeom>
        </p:spPr>
        <p:txBody>
          <a:bodyPr vert="horz" lIns="91440" tIns="45720" rIns="91440" bIns="45720" rtlCol="0" anchor="ctr"/>
          <a:lstStyle>
            <a:lvl1pPr algn="l">
              <a:defRPr sz="661">
                <a:solidFill>
                  <a:schemeClr val="tx1">
                    <a:tint val="75000"/>
                  </a:schemeClr>
                </a:solidFill>
              </a:defRPr>
            </a:lvl1pPr>
          </a:lstStyle>
          <a:p>
            <a:fld id="{46B1306C-C173-4515-9559-8A3056AF5295}" type="datetimeFigureOut">
              <a:rPr lang="tr-TR" smtClean="0"/>
              <a:t>12.09.2024</a:t>
            </a:fld>
            <a:endParaRPr lang="tr-TR"/>
          </a:p>
        </p:txBody>
      </p:sp>
      <p:sp>
        <p:nvSpPr>
          <p:cNvPr id="5" name="Footer Placeholder 4"/>
          <p:cNvSpPr>
            <a:spLocks noGrp="1"/>
          </p:cNvSpPr>
          <p:nvPr>
            <p:ph type="ftr" sz="quarter" idx="3"/>
          </p:nvPr>
        </p:nvSpPr>
        <p:spPr>
          <a:xfrm>
            <a:off x="1669604" y="7006700"/>
            <a:ext cx="1701106" cy="402483"/>
          </a:xfrm>
          <a:prstGeom prst="rect">
            <a:avLst/>
          </a:prstGeom>
        </p:spPr>
        <p:txBody>
          <a:bodyPr vert="horz" lIns="91440" tIns="45720" rIns="91440" bIns="45720" rtlCol="0" anchor="ctr"/>
          <a:lstStyle>
            <a:lvl1pPr algn="ctr">
              <a:defRPr sz="661">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3559721" y="7006700"/>
            <a:ext cx="1134070" cy="402483"/>
          </a:xfrm>
          <a:prstGeom prst="rect">
            <a:avLst/>
          </a:prstGeom>
        </p:spPr>
        <p:txBody>
          <a:bodyPr vert="horz" lIns="91440" tIns="45720" rIns="91440" bIns="45720" rtlCol="0" anchor="ctr"/>
          <a:lstStyle>
            <a:lvl1pPr algn="r">
              <a:defRPr sz="661">
                <a:solidFill>
                  <a:schemeClr val="tx1">
                    <a:tint val="75000"/>
                  </a:schemeClr>
                </a:solidFill>
              </a:defRPr>
            </a:lvl1pPr>
          </a:lstStyle>
          <a:p>
            <a:fld id="{DA9E9269-3752-4209-837B-D2B09F36E7A6}" type="slidenum">
              <a:rPr lang="tr-TR" smtClean="0"/>
              <a:t>‹#›</a:t>
            </a:fld>
            <a:endParaRPr lang="tr-TR"/>
          </a:p>
        </p:txBody>
      </p:sp>
    </p:spTree>
    <p:extLst>
      <p:ext uri="{BB962C8B-B14F-4D97-AF65-F5344CB8AC3E}">
        <p14:creationId xmlns:p14="http://schemas.microsoft.com/office/powerpoint/2010/main" val="1269582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04017" rtl="0" eaLnBrk="1" latinLnBrk="0" hangingPunct="1">
        <a:lnSpc>
          <a:spcPct val="90000"/>
        </a:lnSpc>
        <a:spcBef>
          <a:spcPct val="0"/>
        </a:spcBef>
        <a:buNone/>
        <a:defRPr sz="2425" kern="1200">
          <a:solidFill>
            <a:schemeClr val="tx1"/>
          </a:solidFill>
          <a:latin typeface="+mj-lt"/>
          <a:ea typeface="+mj-ea"/>
          <a:cs typeface="+mj-cs"/>
        </a:defRPr>
      </a:lvl1pPr>
    </p:titleStyle>
    <p:bodyStyle>
      <a:lvl1pPr marL="126004" indent="-126004" algn="l" defTabSz="504017" rtl="0" eaLnBrk="1" latinLnBrk="0" hangingPunct="1">
        <a:lnSpc>
          <a:spcPct val="90000"/>
        </a:lnSpc>
        <a:spcBef>
          <a:spcPts val="551"/>
        </a:spcBef>
        <a:buFont typeface="Arial" panose="020B0604020202020204" pitchFamily="34" charset="0"/>
        <a:buChar char="•"/>
        <a:defRPr sz="1543" kern="1200">
          <a:solidFill>
            <a:schemeClr val="tx1"/>
          </a:solidFill>
          <a:latin typeface="+mn-lt"/>
          <a:ea typeface="+mn-ea"/>
          <a:cs typeface="+mn-cs"/>
        </a:defRPr>
      </a:lvl1pPr>
      <a:lvl2pPr marL="378013" indent="-126004" algn="l" defTabSz="504017" rtl="0" eaLnBrk="1" latinLnBrk="0" hangingPunct="1">
        <a:lnSpc>
          <a:spcPct val="90000"/>
        </a:lnSpc>
        <a:spcBef>
          <a:spcPts val="276"/>
        </a:spcBef>
        <a:buFont typeface="Arial" panose="020B0604020202020204" pitchFamily="34" charset="0"/>
        <a:buChar char="•"/>
        <a:defRPr sz="1323" kern="1200">
          <a:solidFill>
            <a:schemeClr val="tx1"/>
          </a:solidFill>
          <a:latin typeface="+mn-lt"/>
          <a:ea typeface="+mn-ea"/>
          <a:cs typeface="+mn-cs"/>
        </a:defRPr>
      </a:lvl2pPr>
      <a:lvl3pPr marL="630022" indent="-126004" algn="l" defTabSz="504017" rtl="0" eaLnBrk="1" latinLnBrk="0" hangingPunct="1">
        <a:lnSpc>
          <a:spcPct val="90000"/>
        </a:lnSpc>
        <a:spcBef>
          <a:spcPts val="276"/>
        </a:spcBef>
        <a:buFont typeface="Arial" panose="020B0604020202020204" pitchFamily="34" charset="0"/>
        <a:buChar char="•"/>
        <a:defRPr sz="1102" kern="1200">
          <a:solidFill>
            <a:schemeClr val="tx1"/>
          </a:solidFill>
          <a:latin typeface="+mn-lt"/>
          <a:ea typeface="+mn-ea"/>
          <a:cs typeface="+mn-cs"/>
        </a:defRPr>
      </a:lvl3pPr>
      <a:lvl4pPr marL="882030"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4pPr>
      <a:lvl5pPr marL="1134039"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5pPr>
      <a:lvl6pPr marL="1386048"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6pPr>
      <a:lvl7pPr marL="1638056"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7pPr>
      <a:lvl8pPr marL="1890065"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8pPr>
      <a:lvl9pPr marL="2142073"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9pPr>
    </p:bodyStyle>
    <p:otherStyle>
      <a:defPPr>
        <a:defRPr lang="en-US"/>
      </a:defPPr>
      <a:lvl1pPr marL="0" algn="l" defTabSz="504017" rtl="0" eaLnBrk="1" latinLnBrk="0" hangingPunct="1">
        <a:defRPr sz="992" kern="1200">
          <a:solidFill>
            <a:schemeClr val="tx1"/>
          </a:solidFill>
          <a:latin typeface="+mn-lt"/>
          <a:ea typeface="+mn-ea"/>
          <a:cs typeface="+mn-cs"/>
        </a:defRPr>
      </a:lvl1pPr>
      <a:lvl2pPr marL="252009" algn="l" defTabSz="504017" rtl="0" eaLnBrk="1" latinLnBrk="0" hangingPunct="1">
        <a:defRPr sz="992" kern="1200">
          <a:solidFill>
            <a:schemeClr val="tx1"/>
          </a:solidFill>
          <a:latin typeface="+mn-lt"/>
          <a:ea typeface="+mn-ea"/>
          <a:cs typeface="+mn-cs"/>
        </a:defRPr>
      </a:lvl2pPr>
      <a:lvl3pPr marL="504017" algn="l" defTabSz="504017" rtl="0" eaLnBrk="1" latinLnBrk="0" hangingPunct="1">
        <a:defRPr sz="992" kern="1200">
          <a:solidFill>
            <a:schemeClr val="tx1"/>
          </a:solidFill>
          <a:latin typeface="+mn-lt"/>
          <a:ea typeface="+mn-ea"/>
          <a:cs typeface="+mn-cs"/>
        </a:defRPr>
      </a:lvl3pPr>
      <a:lvl4pPr marL="756026" algn="l" defTabSz="504017" rtl="0" eaLnBrk="1" latinLnBrk="0" hangingPunct="1">
        <a:defRPr sz="992" kern="1200">
          <a:solidFill>
            <a:schemeClr val="tx1"/>
          </a:solidFill>
          <a:latin typeface="+mn-lt"/>
          <a:ea typeface="+mn-ea"/>
          <a:cs typeface="+mn-cs"/>
        </a:defRPr>
      </a:lvl4pPr>
      <a:lvl5pPr marL="1008035" algn="l" defTabSz="504017" rtl="0" eaLnBrk="1" latinLnBrk="0" hangingPunct="1">
        <a:defRPr sz="992" kern="1200">
          <a:solidFill>
            <a:schemeClr val="tx1"/>
          </a:solidFill>
          <a:latin typeface="+mn-lt"/>
          <a:ea typeface="+mn-ea"/>
          <a:cs typeface="+mn-cs"/>
        </a:defRPr>
      </a:lvl5pPr>
      <a:lvl6pPr marL="1260043" algn="l" defTabSz="504017" rtl="0" eaLnBrk="1" latinLnBrk="0" hangingPunct="1">
        <a:defRPr sz="992" kern="1200">
          <a:solidFill>
            <a:schemeClr val="tx1"/>
          </a:solidFill>
          <a:latin typeface="+mn-lt"/>
          <a:ea typeface="+mn-ea"/>
          <a:cs typeface="+mn-cs"/>
        </a:defRPr>
      </a:lvl6pPr>
      <a:lvl7pPr marL="1512052" algn="l" defTabSz="504017" rtl="0" eaLnBrk="1" latinLnBrk="0" hangingPunct="1">
        <a:defRPr sz="992" kern="1200">
          <a:solidFill>
            <a:schemeClr val="tx1"/>
          </a:solidFill>
          <a:latin typeface="+mn-lt"/>
          <a:ea typeface="+mn-ea"/>
          <a:cs typeface="+mn-cs"/>
        </a:defRPr>
      </a:lvl7pPr>
      <a:lvl8pPr marL="1764060" algn="l" defTabSz="504017" rtl="0" eaLnBrk="1" latinLnBrk="0" hangingPunct="1">
        <a:defRPr sz="992" kern="1200">
          <a:solidFill>
            <a:schemeClr val="tx1"/>
          </a:solidFill>
          <a:latin typeface="+mn-lt"/>
          <a:ea typeface="+mn-ea"/>
          <a:cs typeface="+mn-cs"/>
        </a:defRPr>
      </a:lvl8pPr>
      <a:lvl9pPr marL="2016069" algn="l" defTabSz="504017" rtl="0" eaLnBrk="1" latinLnBrk="0" hangingPunct="1">
        <a:defRPr sz="9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A82CF03-C667-4881-B4A0-BF579671D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93" y="278969"/>
            <a:ext cx="4339526" cy="2703959"/>
          </a:xfrm>
          <a:prstGeom prst="rect">
            <a:avLst/>
          </a:prstGeom>
        </p:spPr>
      </p:pic>
      <p:sp>
        <p:nvSpPr>
          <p:cNvPr id="6" name="Rectangle 1">
            <a:extLst>
              <a:ext uri="{FF2B5EF4-FFF2-40B4-BE49-F238E27FC236}">
                <a16:creationId xmlns:a16="http://schemas.microsoft.com/office/drawing/2014/main" id="{8B754092-429C-4CC1-A332-EF872C631EA8}"/>
              </a:ext>
            </a:extLst>
          </p:cNvPr>
          <p:cNvSpPr>
            <a:spLocks noChangeArrowheads="1"/>
          </p:cNvSpPr>
          <p:nvPr/>
        </p:nvSpPr>
        <p:spPr bwMode="auto">
          <a:xfrm>
            <a:off x="382740" y="3133949"/>
            <a:ext cx="433952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1F497D"/>
                </a:solidFill>
                <a:effectLst/>
                <a:latin typeface="Bahnschrift SemiBold" panose="020B0502040204020203" pitchFamily="34" charset="0"/>
                <a:ea typeface="Times New Roman" panose="02020603050405020304" pitchFamily="18" charset="0"/>
                <a:cs typeface="Arial" panose="020B0604020202020204" pitchFamily="34" charset="0"/>
              </a:rPr>
              <a:t>İSTANBUL  AYDIN  ÜNİVERSİTESİ SPOR  BİLİMLERİ  FAKÜLTESİ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2000" b="1" i="0" u="none" strike="noStrike" cap="none" normalizeH="0" baseline="0" dirty="0">
              <a:ln>
                <a:noFill/>
              </a:ln>
              <a:solidFill>
                <a:srgbClr val="1F497D"/>
              </a:solidFill>
              <a:effectLst/>
              <a:latin typeface="Bahnschrift SemiBold" panose="020B0502040204020203"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tr-TR" altLang="tr-TR" sz="2000" b="1" dirty="0">
                <a:solidFill>
                  <a:srgbClr val="1F497D"/>
                </a:solidFill>
                <a:latin typeface="Bahnschrift SemiBold" panose="020B0502040204020203" pitchFamily="34" charset="0"/>
                <a:cs typeface="Arial" panose="020B0604020202020204" pitchFamily="34" charset="0"/>
              </a:rPr>
              <a:t>FACULTY OF SPORTS SCIENCES</a:t>
            </a:r>
            <a:endParaRPr kumimoji="0" lang="tr-TR" altLang="tr-TR" sz="2000" b="1" i="0" u="none" strike="noStrike" cap="none" normalizeH="0" baseline="0" dirty="0">
              <a:ln>
                <a:noFill/>
              </a:ln>
              <a:solidFill>
                <a:schemeClr val="tx1"/>
              </a:solidFill>
              <a:effectLst/>
              <a:latin typeface="Bahnschrift SemiBold" panose="020B0502040204020203" pitchFamily="34" charset="0"/>
              <a:cs typeface="Arial" panose="020B0604020202020204" pitchFamily="34" charset="0"/>
            </a:endParaRPr>
          </a:p>
        </p:txBody>
      </p:sp>
      <p:pic>
        <p:nvPicPr>
          <p:cNvPr id="8" name="Resim 7">
            <a:extLst>
              <a:ext uri="{FF2B5EF4-FFF2-40B4-BE49-F238E27FC236}">
                <a16:creationId xmlns:a16="http://schemas.microsoft.com/office/drawing/2014/main" id="{133828AA-2F2A-4127-9EF3-73F85F0F3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21263"/>
            <a:ext cx="1342570" cy="1342570"/>
          </a:xfrm>
          <a:prstGeom prst="rect">
            <a:avLst/>
          </a:prstGeom>
        </p:spPr>
      </p:pic>
      <p:pic>
        <p:nvPicPr>
          <p:cNvPr id="9" name="Resim 8">
            <a:extLst>
              <a:ext uri="{FF2B5EF4-FFF2-40B4-BE49-F238E27FC236}">
                <a16:creationId xmlns:a16="http://schemas.microsoft.com/office/drawing/2014/main" id="{122B51D2-3A36-4C0B-95E9-3F8F4365F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091" y="4303742"/>
            <a:ext cx="1342570" cy="1342570"/>
          </a:xfrm>
          <a:prstGeom prst="rect">
            <a:avLst/>
          </a:prstGeom>
        </p:spPr>
      </p:pic>
      <p:sp>
        <p:nvSpPr>
          <p:cNvPr id="10" name="Rectangle 2">
            <a:extLst>
              <a:ext uri="{FF2B5EF4-FFF2-40B4-BE49-F238E27FC236}">
                <a16:creationId xmlns:a16="http://schemas.microsoft.com/office/drawing/2014/main" id="{5E037C4C-3FA2-4705-BBA4-C74D8C272BBA}"/>
              </a:ext>
            </a:extLst>
          </p:cNvPr>
          <p:cNvSpPr>
            <a:spLocks noChangeArrowheads="1"/>
          </p:cNvSpPr>
          <p:nvPr/>
        </p:nvSpPr>
        <p:spPr bwMode="auto">
          <a:xfrm>
            <a:off x="1941604" y="4400490"/>
            <a:ext cx="122180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1F497D"/>
                </a:solidFill>
                <a:effectLst/>
                <a:latin typeface="Arial" panose="020B0604020202020204" pitchFamily="34" charset="0"/>
              </a:rPr>
              <a:t>E-BÜLTEN</a:t>
            </a:r>
          </a:p>
          <a:p>
            <a:pPr marL="0" marR="0" lvl="0" indent="0" algn="ctr" defTabSz="914400" rtl="0" eaLnBrk="0" fontAlgn="base" latinLnBrk="0" hangingPunct="0">
              <a:lnSpc>
                <a:spcPct val="100000"/>
              </a:lnSpc>
              <a:spcBef>
                <a:spcPct val="0"/>
              </a:spcBef>
              <a:spcAft>
                <a:spcPct val="0"/>
              </a:spcAft>
              <a:buClrTx/>
              <a:buSzTx/>
              <a:buFontTx/>
              <a:buNone/>
              <a:tabLst/>
            </a:pPr>
            <a:r>
              <a:rPr lang="tr-TR" altLang="tr-TR" sz="1400" dirty="0">
                <a:solidFill>
                  <a:srgbClr val="1F497D"/>
                </a:solidFill>
                <a:latin typeface="Arial" panose="020B0604020202020204" pitchFamily="34" charset="0"/>
              </a:rPr>
              <a:t>MAYIS </a:t>
            </a:r>
            <a:r>
              <a:rPr kumimoji="0" lang="tr-TR" altLang="tr-TR" sz="1400" b="0" i="0" u="none" strike="noStrike" cap="none" normalizeH="0" baseline="0" dirty="0">
                <a:ln>
                  <a:noFill/>
                </a:ln>
                <a:solidFill>
                  <a:srgbClr val="1F497D"/>
                </a:solidFill>
                <a:effectLst/>
                <a:latin typeface="Arial" panose="020B0604020202020204" pitchFamily="34" charset="0"/>
              </a:rPr>
              <a:t>2024</a:t>
            </a: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tr-TR" sz="1400" dirty="0">
              <a:solidFill>
                <a:srgbClr val="1F497D"/>
              </a:solidFill>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1F497D"/>
                </a:solidFill>
                <a:effectLst/>
                <a:latin typeface="Arial" panose="020B0604020202020204" pitchFamily="34" charset="0"/>
              </a:rPr>
              <a:t>E-BULLETIN</a:t>
            </a:r>
          </a:p>
          <a:p>
            <a:pPr marL="0" marR="0" lvl="0" indent="0" algn="ctr" defTabSz="914400" rtl="0" eaLnBrk="0" fontAlgn="base" latinLnBrk="0" hangingPunct="0">
              <a:lnSpc>
                <a:spcPct val="100000"/>
              </a:lnSpc>
              <a:spcBef>
                <a:spcPct val="0"/>
              </a:spcBef>
              <a:spcAft>
                <a:spcPct val="0"/>
              </a:spcAft>
              <a:buClrTx/>
              <a:buSzTx/>
              <a:buFontTx/>
              <a:buNone/>
              <a:tabLst/>
            </a:pPr>
            <a:r>
              <a:rPr lang="tr-TR" altLang="tr-TR" sz="1400" dirty="0">
                <a:solidFill>
                  <a:srgbClr val="1F497D"/>
                </a:solidFill>
                <a:latin typeface="Arial" panose="020B0604020202020204" pitchFamily="34" charset="0"/>
              </a:rPr>
              <a:t>MAY 2024</a:t>
            </a:r>
            <a:endParaRPr kumimoji="0" lang="tr-TR" altLang="tr-TR" sz="1400" b="0" i="0" u="none" strike="noStrike" cap="none" normalizeH="0" baseline="0" dirty="0">
              <a:ln>
                <a:noFill/>
              </a:ln>
              <a:solidFill>
                <a:srgbClr val="1F497D"/>
              </a:solidFill>
              <a:effectLst/>
              <a:latin typeface="Arial" panose="020B0604020202020204" pitchFamily="34" charset="0"/>
            </a:endParaRPr>
          </a:p>
        </p:txBody>
      </p:sp>
      <p:pic>
        <p:nvPicPr>
          <p:cNvPr id="12" name="Resim 11">
            <a:extLst>
              <a:ext uri="{FF2B5EF4-FFF2-40B4-BE49-F238E27FC236}">
                <a16:creationId xmlns:a16="http://schemas.microsoft.com/office/drawing/2014/main" id="{F6EF71FD-5ADB-4D9D-BF22-C3313A272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48" y="5470425"/>
            <a:ext cx="5040313" cy="2064054"/>
          </a:xfrm>
          <a:prstGeom prst="rect">
            <a:avLst/>
          </a:prstGeom>
        </p:spPr>
      </p:pic>
      <p:sp>
        <p:nvSpPr>
          <p:cNvPr id="13" name="Metin kutusu 12">
            <a:extLst>
              <a:ext uri="{FF2B5EF4-FFF2-40B4-BE49-F238E27FC236}">
                <a16:creationId xmlns:a16="http://schemas.microsoft.com/office/drawing/2014/main" id="{703EF395-0E83-4F90-B558-6BBDEDF2DEA4}"/>
              </a:ext>
            </a:extLst>
          </p:cNvPr>
          <p:cNvSpPr txBox="1"/>
          <p:nvPr/>
        </p:nvSpPr>
        <p:spPr>
          <a:xfrm>
            <a:off x="2824759" y="5656550"/>
            <a:ext cx="161328" cy="461665"/>
          </a:xfrm>
          <a:prstGeom prst="rect">
            <a:avLst/>
          </a:prstGeom>
          <a:noFill/>
        </p:spPr>
        <p:txBody>
          <a:bodyPr wrap="square" rtlCol="0">
            <a:spAutoFit/>
          </a:bodyPr>
          <a:lstStyle/>
          <a:p>
            <a:r>
              <a:rPr lang="tr-TR" sz="2400" b="1" dirty="0">
                <a:latin typeface="Kunstler Script" panose="030304020206070D0D06" pitchFamily="66" charset="0"/>
              </a:rPr>
              <a:t>,</a:t>
            </a:r>
          </a:p>
        </p:txBody>
      </p:sp>
    </p:spTree>
    <p:extLst>
      <p:ext uri="{BB962C8B-B14F-4D97-AF65-F5344CB8AC3E}">
        <p14:creationId xmlns:p14="http://schemas.microsoft.com/office/powerpoint/2010/main" val="196905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E2F2B-0CDA-D772-EEC0-1BFA9F7233E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2FD0327-18F3-FDC7-12F3-577B011536AF}"/>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E7C1913A-C633-0106-48FF-C348E04DD178}"/>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CFACFD04-CF79-495A-E4C1-CC95BEFF5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0313" cy="7559675"/>
          </a:xfrm>
          <a:prstGeom prst="rect">
            <a:avLst/>
          </a:prstGeom>
        </p:spPr>
      </p:pic>
      <p:sp>
        <p:nvSpPr>
          <p:cNvPr id="4" name="Metin kutusu 3">
            <a:extLst>
              <a:ext uri="{FF2B5EF4-FFF2-40B4-BE49-F238E27FC236}">
                <a16:creationId xmlns:a16="http://schemas.microsoft.com/office/drawing/2014/main" id="{F7DD3A47-1FAD-7932-6A78-F2C6125E4B23}"/>
              </a:ext>
            </a:extLst>
          </p:cNvPr>
          <p:cNvSpPr txBox="1"/>
          <p:nvPr/>
        </p:nvSpPr>
        <p:spPr>
          <a:xfrm>
            <a:off x="1209492" y="1763924"/>
            <a:ext cx="3780235" cy="2708434"/>
          </a:xfrm>
          <a:prstGeom prst="rect">
            <a:avLst/>
          </a:prstGeom>
          <a:noFill/>
        </p:spPr>
        <p:txBody>
          <a:bodyPr wrap="square" rtlCol="0">
            <a:spAutoFit/>
          </a:bodyPr>
          <a:lstStyle/>
          <a:p>
            <a:pPr indent="360000" algn="just"/>
            <a:r>
              <a:rPr lang="en-US" sz="1000" dirty="0">
                <a:latin typeface="Times New Roman" panose="02020603050405020304" pitchFamily="18" charset="0"/>
                <a:ea typeface="Calibri" panose="020F0502020204030204" pitchFamily="34" charset="0"/>
                <a:cs typeface="Times New Roman" panose="02020603050405020304" pitchFamily="18" charset="0"/>
              </a:rPr>
              <a:t>He was born in 1931 in the village of </a:t>
            </a:r>
            <a:r>
              <a:rPr lang="en-US" sz="1000" dirty="0" err="1">
                <a:latin typeface="Times New Roman" panose="02020603050405020304" pitchFamily="18" charset="0"/>
                <a:ea typeface="Calibri" panose="020F0502020204030204" pitchFamily="34" charset="0"/>
                <a:cs typeface="Times New Roman" panose="02020603050405020304" pitchFamily="18" charset="0"/>
              </a:rPr>
              <a:t>Söğütpınar</a:t>
            </a:r>
            <a:r>
              <a:rPr lang="en-US" sz="1000" dirty="0">
                <a:latin typeface="Times New Roman" panose="02020603050405020304" pitchFamily="18" charset="0"/>
                <a:ea typeface="Calibri" panose="020F0502020204030204" pitchFamily="34" charset="0"/>
                <a:cs typeface="Times New Roman" panose="02020603050405020304" pitchFamily="18" charset="0"/>
              </a:rPr>
              <a:t>, located in the </a:t>
            </a:r>
            <a:r>
              <a:rPr lang="en-US" sz="1000" dirty="0" err="1">
                <a:latin typeface="Times New Roman" panose="02020603050405020304" pitchFamily="18" charset="0"/>
                <a:ea typeface="Calibri" panose="020F0502020204030204" pitchFamily="34" charset="0"/>
                <a:cs typeface="Times New Roman" panose="02020603050405020304" pitchFamily="18" charset="0"/>
              </a:rPr>
              <a:t>Çarşamba</a:t>
            </a:r>
            <a:r>
              <a:rPr lang="en-US" sz="1000" dirty="0">
                <a:latin typeface="Times New Roman" panose="02020603050405020304" pitchFamily="18" charset="0"/>
                <a:ea typeface="Calibri" panose="020F0502020204030204" pitchFamily="34" charset="0"/>
                <a:cs typeface="Times New Roman" panose="02020603050405020304" pitchFamily="18" charset="0"/>
              </a:rPr>
              <a:t> district. He began wrestling at a young age. He first wore the national team uniform in 1953. In the 1954 World Championship held in Tokyo, he won his first world championship in freestyle wrestling. In 1955, he won the gold medal in Greco-Roman style at the Mediterranean Games held in Barcelona. He became the champion at the Melbourne Olympics in 1956. After moving to the 62-kilogram weight class, he won world championships in Istanbul in 1957 and in Tehran in 1959. In the meantime, he became the world runner-up in Sofia in 1958, having remained undefeated. In 1960, he won the gold medal at the Rome Olympics and also won the Balkan Championship in Burgas later that year before retiring from wrestling.</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r>
              <a:rPr lang="en-US" sz="1000" dirty="0">
                <a:latin typeface="Times New Roman" panose="02020603050405020304" pitchFamily="18" charset="0"/>
                <a:ea typeface="Calibri" panose="020F0502020204030204" pitchFamily="34" charset="0"/>
                <a:cs typeface="Times New Roman" panose="02020603050405020304" pitchFamily="18" charset="0"/>
              </a:rPr>
              <a:t>During his active sports career, he won 319 out of 320 domestic matches and 70 out of 73 international matches. </a:t>
            </a:r>
            <a:r>
              <a:rPr lang="tr-TR" sz="1000">
                <a:latin typeface="Times New Roman" panose="02020603050405020304" pitchFamily="18" charset="0"/>
                <a:ea typeface="Calibri" panose="020F0502020204030204" pitchFamily="34" charset="0"/>
                <a:cs typeface="Times New Roman" panose="02020603050405020304" pitchFamily="18" charset="0"/>
              </a:rPr>
              <a:t>Dağıstanlı</a:t>
            </a:r>
            <a:r>
              <a:rPr lang="en-US" sz="1000">
                <a:latin typeface="Times New Roman" panose="02020603050405020304" pitchFamily="18" charset="0"/>
                <a:ea typeface="Calibri" panose="020F0502020204030204" pitchFamily="34" charset="0"/>
                <a:cs typeface="Times New Roman" panose="02020603050405020304" pitchFamily="18" charset="0"/>
              </a:rPr>
              <a:t>, </a:t>
            </a:r>
            <a:r>
              <a:rPr lang="en-US" sz="1000" dirty="0">
                <a:latin typeface="Times New Roman" panose="02020603050405020304" pitchFamily="18" charset="0"/>
                <a:ea typeface="Calibri" panose="020F0502020204030204" pitchFamily="34" charset="0"/>
                <a:cs typeface="Times New Roman" panose="02020603050405020304" pitchFamily="18" charset="0"/>
              </a:rPr>
              <a:t>who never lost a match in freestyle, was considered one of the best wrestlers in the world during his time.</a:t>
            </a:r>
            <a:endParaRPr lang="tr-TR"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Metin kutusu 8">
            <a:extLst>
              <a:ext uri="{FF2B5EF4-FFF2-40B4-BE49-F238E27FC236}">
                <a16:creationId xmlns:a16="http://schemas.microsoft.com/office/drawing/2014/main" id="{5CC3DA0B-8285-019D-66B2-E882595827F7}"/>
              </a:ext>
            </a:extLst>
          </p:cNvPr>
          <p:cNvSpPr txBox="1"/>
          <p:nvPr/>
        </p:nvSpPr>
        <p:spPr>
          <a:xfrm>
            <a:off x="-96136" y="825444"/>
            <a:ext cx="1269930" cy="4295407"/>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T.C.</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Üniversitesi</a:t>
            </a:r>
          </a:p>
          <a:p>
            <a:pPr marL="76835" marR="24130" algn="ctr">
              <a:spcBef>
                <a:spcPts val="79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SAHİBİ</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MÜTEVELLİ HEYET BAŞKANI</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YAYIN</a:t>
            </a:r>
            <a:r>
              <a:rPr lang="tr-TR" sz="600" b="1" u="sng"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KURULU</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lnSpc>
                <a:spcPct val="111000"/>
              </a:lnSpc>
              <a:spcBef>
                <a:spcPts val="92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(Rektör V.)</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a:t>
            </a:r>
            <a:r>
              <a:rPr lang="tr-TR" sz="600" b="1" spc="2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 Fatih Serdar ŞENDURAN</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Metin kutusu 9">
            <a:extLst>
              <a:ext uri="{FF2B5EF4-FFF2-40B4-BE49-F238E27FC236}">
                <a16:creationId xmlns:a16="http://schemas.microsoft.com/office/drawing/2014/main" id="{19CDC720-A9D6-D93A-89E2-0FF35CBD3FA3}"/>
              </a:ext>
            </a:extLst>
          </p:cNvPr>
          <p:cNvSpPr txBox="1"/>
          <p:nvPr/>
        </p:nvSpPr>
        <p:spPr>
          <a:xfrm>
            <a:off x="-96136" y="4117208"/>
            <a:ext cx="1269930" cy="4000711"/>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a:t>
            </a:r>
          </a:p>
          <a:p>
            <a:pPr marL="76835" marR="24130" algn="ctr">
              <a:spcBef>
                <a:spcPts val="79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THE PRESIDENT OF THE BOARD OF TRUSTEES</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EDITORIAL BOARD</a:t>
            </a:r>
          </a:p>
          <a:p>
            <a:pPr marL="75565" marR="24130" algn="ctr">
              <a:spcBef>
                <a:spcPts val="100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Rector</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Prof. Dr. 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Dean)</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Prof. Dr. Fatih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Serdar ŞENDURAN</a:t>
            </a:r>
          </a:p>
          <a:p>
            <a:pPr marL="74295" algn="ctr">
              <a:lnSpc>
                <a:spcPct val="111000"/>
              </a:lnSpc>
            </a:pPr>
            <a:r>
              <a:rPr lang="tr-TR" sz="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Dean)</a:t>
            </a: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2" name="Düz Bağlayıcı 11">
            <a:extLst>
              <a:ext uri="{FF2B5EF4-FFF2-40B4-BE49-F238E27FC236}">
                <a16:creationId xmlns:a16="http://schemas.microsoft.com/office/drawing/2014/main" id="{856057AE-C893-9106-73F3-B6C2FD737387}"/>
              </a:ext>
            </a:extLst>
          </p:cNvPr>
          <p:cNvCxnSpPr/>
          <p:nvPr/>
        </p:nvCxnSpPr>
        <p:spPr>
          <a:xfrm>
            <a:off x="1619242" y="1081023"/>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Metin Kutusu 2">
            <a:extLst>
              <a:ext uri="{FF2B5EF4-FFF2-40B4-BE49-F238E27FC236}">
                <a16:creationId xmlns:a16="http://schemas.microsoft.com/office/drawing/2014/main" id="{6BAA50E5-57FC-DA05-9BBA-D3DA615AC9F9}"/>
              </a:ext>
            </a:extLst>
          </p:cNvPr>
          <p:cNvSpPr txBox="1">
            <a:spLocks noChangeArrowheads="1"/>
          </p:cNvSpPr>
          <p:nvPr/>
        </p:nvSpPr>
        <p:spPr bwMode="auto">
          <a:xfrm>
            <a:off x="1150697" y="1364424"/>
            <a:ext cx="3841115" cy="216107"/>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latin typeface="Bahnschrift SemiBold" panose="020B0502040204020203" pitchFamily="34" charset="0"/>
                <a:ea typeface="Times New Roman" panose="02020603050405020304" pitchFamily="18" charset="0"/>
              </a:rPr>
              <a:t>PIONEERS IN SPORTS HISTORY</a:t>
            </a:r>
            <a:endParaRPr lang="tr-TR" sz="1100" dirty="0">
              <a:effectLst/>
              <a:latin typeface="Times New Roman" panose="02020603050405020304" pitchFamily="18" charset="0"/>
              <a:ea typeface="Times New Roman" panose="02020603050405020304" pitchFamily="18" charset="0"/>
            </a:endParaRPr>
          </a:p>
        </p:txBody>
      </p:sp>
      <p:cxnSp>
        <p:nvCxnSpPr>
          <p:cNvPr id="14" name="Düz Bağlayıcı 13">
            <a:extLst>
              <a:ext uri="{FF2B5EF4-FFF2-40B4-BE49-F238E27FC236}">
                <a16:creationId xmlns:a16="http://schemas.microsoft.com/office/drawing/2014/main" id="{9F941A2E-AA6E-31AC-D1CD-6DF1725C35C1}"/>
              </a:ext>
            </a:extLst>
          </p:cNvPr>
          <p:cNvCxnSpPr/>
          <p:nvPr/>
        </p:nvCxnSpPr>
        <p:spPr>
          <a:xfrm>
            <a:off x="1619243" y="1364424"/>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Metin Kutusu 2">
            <a:extLst>
              <a:ext uri="{FF2B5EF4-FFF2-40B4-BE49-F238E27FC236}">
                <a16:creationId xmlns:a16="http://schemas.microsoft.com/office/drawing/2014/main" id="{2A585E68-E0ED-4F07-5F3A-6854D6FE244C}"/>
              </a:ext>
            </a:extLst>
          </p:cNvPr>
          <p:cNvSpPr txBox="1">
            <a:spLocks noChangeArrowheads="1"/>
          </p:cNvSpPr>
          <p:nvPr/>
        </p:nvSpPr>
        <p:spPr bwMode="auto">
          <a:xfrm>
            <a:off x="1150697" y="1081023"/>
            <a:ext cx="3841115" cy="239339"/>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SPOR TARİHİNE İZ BIRAKANLAR</a:t>
            </a:r>
            <a:endParaRPr lang="tr-TR" sz="1100" dirty="0">
              <a:effectLst/>
              <a:latin typeface="Times New Roman" panose="02020603050405020304" pitchFamily="18" charset="0"/>
              <a:ea typeface="Times New Roman" panose="02020603050405020304" pitchFamily="18" charset="0"/>
            </a:endParaRPr>
          </a:p>
        </p:txBody>
      </p:sp>
      <p:sp>
        <p:nvSpPr>
          <p:cNvPr id="16" name="Dikdörtgen 15">
            <a:extLst>
              <a:ext uri="{FF2B5EF4-FFF2-40B4-BE49-F238E27FC236}">
                <a16:creationId xmlns:a16="http://schemas.microsoft.com/office/drawing/2014/main" id="{118363D6-D3FB-7EB9-4930-19D7023F16D2}"/>
              </a:ext>
            </a:extLst>
          </p:cNvPr>
          <p:cNvSpPr/>
          <p:nvPr/>
        </p:nvSpPr>
        <p:spPr>
          <a:xfrm>
            <a:off x="1153529" y="586187"/>
            <a:ext cx="3958915" cy="355762"/>
          </a:xfrm>
          <a:prstGeom prst="rect">
            <a:avLst/>
          </a:prstGeom>
          <a:solidFill>
            <a:srgbClr val="C9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73E4BE81-2A9C-1265-C477-D39E1B8913D5}"/>
              </a:ext>
            </a:extLst>
          </p:cNvPr>
          <p:cNvSpPr txBox="1"/>
          <p:nvPr/>
        </p:nvSpPr>
        <p:spPr>
          <a:xfrm>
            <a:off x="1224012" y="567383"/>
            <a:ext cx="3749120" cy="338554"/>
          </a:xfrm>
          <a:prstGeom prst="rect">
            <a:avLst/>
          </a:prstGeom>
          <a:noFill/>
        </p:spPr>
        <p:txBody>
          <a:bodyPr wrap="square" rtlCol="0">
            <a:spAutoFit/>
          </a:bodyPr>
          <a:lstStyle/>
          <a:p>
            <a:pPr algn="ctr"/>
            <a:r>
              <a:rPr lang="tr-TR" sz="1600" b="1" dirty="0" err="1"/>
              <a:t>Faculty</a:t>
            </a:r>
            <a:r>
              <a:rPr lang="tr-TR" sz="1600" b="1" dirty="0"/>
              <a:t> of Sports </a:t>
            </a:r>
            <a:r>
              <a:rPr lang="tr-TR" sz="1600" b="1" dirty="0" err="1"/>
              <a:t>Sciences</a:t>
            </a:r>
            <a:endParaRPr lang="tr-TR" sz="1600" b="1" dirty="0"/>
          </a:p>
        </p:txBody>
      </p:sp>
    </p:spTree>
    <p:extLst>
      <p:ext uri="{BB962C8B-B14F-4D97-AF65-F5344CB8AC3E}">
        <p14:creationId xmlns:p14="http://schemas.microsoft.com/office/powerpoint/2010/main" val="173754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3F4AA-4904-4852-AA2B-FA3614C5753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B4D6062-7997-4F85-8D32-029766262FB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BDE23095-4061-4C20-8609-642244026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0313" cy="7559675"/>
          </a:xfrm>
          <a:prstGeom prst="rect">
            <a:avLst/>
          </a:prstGeom>
        </p:spPr>
      </p:pic>
      <p:sp>
        <p:nvSpPr>
          <p:cNvPr id="6" name="Metin Kutusu 2">
            <a:extLst>
              <a:ext uri="{FF2B5EF4-FFF2-40B4-BE49-F238E27FC236}">
                <a16:creationId xmlns:a16="http://schemas.microsoft.com/office/drawing/2014/main" id="{D1691400-BD89-49CF-9465-BD255BEF0FAD}"/>
              </a:ext>
            </a:extLst>
          </p:cNvPr>
          <p:cNvSpPr txBox="1">
            <a:spLocks noChangeArrowheads="1"/>
          </p:cNvSpPr>
          <p:nvPr/>
        </p:nvSpPr>
        <p:spPr bwMode="auto">
          <a:xfrm>
            <a:off x="1132017" y="1004046"/>
            <a:ext cx="3841115" cy="552450"/>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FAKÜLTEMİZDEN HABERLER</a:t>
            </a:r>
            <a:endParaRPr lang="tr-TR" sz="1100" dirty="0">
              <a:effectLst/>
              <a:latin typeface="Times New Roman" panose="02020603050405020304" pitchFamily="18" charset="0"/>
              <a:ea typeface="Times New Roman" panose="02020603050405020304" pitchFamily="18" charset="0"/>
            </a:endParaRPr>
          </a:p>
        </p:txBody>
      </p:sp>
      <p:cxnSp>
        <p:nvCxnSpPr>
          <p:cNvPr id="7" name="Düz Bağlayıcı 6">
            <a:extLst>
              <a:ext uri="{FF2B5EF4-FFF2-40B4-BE49-F238E27FC236}">
                <a16:creationId xmlns:a16="http://schemas.microsoft.com/office/drawing/2014/main" id="{5414475F-6D78-4437-A6D0-AC72724E5351}"/>
              </a:ext>
            </a:extLst>
          </p:cNvPr>
          <p:cNvCxnSpPr/>
          <p:nvPr/>
        </p:nvCxnSpPr>
        <p:spPr>
          <a:xfrm>
            <a:off x="1619249" y="1004436"/>
            <a:ext cx="304303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Düz Bağlayıcı 7">
            <a:extLst>
              <a:ext uri="{FF2B5EF4-FFF2-40B4-BE49-F238E27FC236}">
                <a16:creationId xmlns:a16="http://schemas.microsoft.com/office/drawing/2014/main" id="{BC9EC1A9-94B3-4170-AB52-E189BCCD056A}"/>
              </a:ext>
            </a:extLst>
          </p:cNvPr>
          <p:cNvCxnSpPr/>
          <p:nvPr/>
        </p:nvCxnSpPr>
        <p:spPr>
          <a:xfrm>
            <a:off x="1619249" y="1280271"/>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Metin kutusu 16">
            <a:extLst>
              <a:ext uri="{FF2B5EF4-FFF2-40B4-BE49-F238E27FC236}">
                <a16:creationId xmlns:a16="http://schemas.microsoft.com/office/drawing/2014/main" id="{1C0CFAA5-2EF8-B415-B30B-A4338FE47D33}"/>
              </a:ext>
            </a:extLst>
          </p:cNvPr>
          <p:cNvSpPr txBox="1"/>
          <p:nvPr/>
        </p:nvSpPr>
        <p:spPr>
          <a:xfrm>
            <a:off x="1207572" y="1746694"/>
            <a:ext cx="3838834" cy="1169551"/>
          </a:xfrm>
          <a:prstGeom prst="rect">
            <a:avLst/>
          </a:prstGeom>
          <a:noFill/>
        </p:spPr>
        <p:txBody>
          <a:bodyPr wrap="square">
            <a:spAutoFit/>
          </a:bodyPr>
          <a:lstStyle/>
          <a:p>
            <a:pPr algn="just">
              <a:spcAft>
                <a:spcPts val="800"/>
              </a:spcAft>
            </a:pP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Mayıs Ayında Türkiye’de ilk defa İstanbul Aydın Üniversitesi öncülüğünde tanıtılan yeni spor branşı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Raqball</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Boğaziçi Üniversitesi Spor Festivalinde yer aldı. İstanbul Aydın Üniversitesi ile Boğaziçi Üniversitesi arasında ilk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Raqball</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müsabakası gerçekleştirildi. Müsabakada üniversitemizi Beden Eğitimi ve Spor Öğretmenliği Bölümü Dr.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Öğr</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Üyesi Elif AKÇA ve Spor Yöneticiliği Bölümü Dr.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Öğr</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Üyesi Esra EMİR temsil etti.</a:t>
            </a:r>
          </a:p>
        </p:txBody>
      </p:sp>
      <p:pic>
        <p:nvPicPr>
          <p:cNvPr id="12" name="Resim 11"/>
          <p:cNvPicPr/>
          <p:nvPr/>
        </p:nvPicPr>
        <p:blipFill>
          <a:blip r:embed="rId3" cstate="hqprint">
            <a:extLst>
              <a:ext uri="{28A0092B-C50C-407E-A947-70E740481C1C}">
                <a14:useLocalDpi xmlns:a14="http://schemas.microsoft.com/office/drawing/2010/main" val="0"/>
              </a:ext>
            </a:extLst>
          </a:blip>
          <a:stretch>
            <a:fillRect/>
          </a:stretch>
        </p:blipFill>
        <p:spPr>
          <a:xfrm>
            <a:off x="1723817" y="5010306"/>
            <a:ext cx="2642451" cy="1981838"/>
          </a:xfrm>
          <a:prstGeom prst="rect">
            <a:avLst/>
          </a:prstGeom>
        </p:spPr>
      </p:pic>
      <p:sp>
        <p:nvSpPr>
          <p:cNvPr id="11" name="Metin Kutusu 2">
            <a:extLst>
              <a:ext uri="{FF2B5EF4-FFF2-40B4-BE49-F238E27FC236}">
                <a16:creationId xmlns:a16="http://schemas.microsoft.com/office/drawing/2014/main" id="{4B91D768-2C88-BA12-8214-91AB1F486BA2}"/>
              </a:ext>
            </a:extLst>
          </p:cNvPr>
          <p:cNvSpPr txBox="1">
            <a:spLocks noChangeArrowheads="1"/>
          </p:cNvSpPr>
          <p:nvPr/>
        </p:nvSpPr>
        <p:spPr bwMode="auto">
          <a:xfrm>
            <a:off x="1134420" y="1339530"/>
            <a:ext cx="3841115" cy="237611"/>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NEWS FROM </a:t>
            </a:r>
            <a:r>
              <a:rPr lang="tr-TR" sz="1200" dirty="0">
                <a:solidFill>
                  <a:srgbClr val="1F497D"/>
                </a:solidFill>
                <a:latin typeface="Bahnschrift SemiBold" panose="020B0502040204020203" pitchFamily="34" charset="0"/>
                <a:ea typeface="Times New Roman" panose="02020603050405020304" pitchFamily="18" charset="0"/>
              </a:rPr>
              <a:t>THE</a:t>
            </a:r>
            <a:r>
              <a:rPr lang="tr-TR" sz="1200" dirty="0">
                <a:solidFill>
                  <a:srgbClr val="1F497D"/>
                </a:solidFill>
                <a:effectLst/>
                <a:latin typeface="Bahnschrift SemiBold" panose="020B0502040204020203" pitchFamily="34" charset="0"/>
                <a:ea typeface="Times New Roman" panose="02020603050405020304" pitchFamily="18" charset="0"/>
              </a:rPr>
              <a:t> FACULTY</a:t>
            </a:r>
            <a:endParaRPr lang="tr-TR" sz="1100" dirty="0">
              <a:effectLst/>
              <a:latin typeface="Times New Roman" panose="02020603050405020304" pitchFamily="18" charset="0"/>
              <a:ea typeface="Times New Roman" panose="02020603050405020304" pitchFamily="18" charset="0"/>
            </a:endParaRPr>
          </a:p>
        </p:txBody>
      </p:sp>
      <p:sp>
        <p:nvSpPr>
          <p:cNvPr id="10" name="Metin kutusu 9">
            <a:extLst>
              <a:ext uri="{FF2B5EF4-FFF2-40B4-BE49-F238E27FC236}">
                <a16:creationId xmlns:a16="http://schemas.microsoft.com/office/drawing/2014/main" id="{A67D911C-BAEE-6331-B4D5-0B86D903B81C}"/>
              </a:ext>
            </a:extLst>
          </p:cNvPr>
          <p:cNvSpPr txBox="1"/>
          <p:nvPr/>
        </p:nvSpPr>
        <p:spPr>
          <a:xfrm>
            <a:off x="1221351" y="3246383"/>
            <a:ext cx="3838834" cy="1323439"/>
          </a:xfrm>
          <a:prstGeom prst="rect">
            <a:avLst/>
          </a:prstGeom>
          <a:noFill/>
        </p:spPr>
        <p:txBody>
          <a:bodyPr wrap="square">
            <a:spAutoFit/>
          </a:bodyPr>
          <a:lstStyle/>
          <a:p>
            <a:pPr algn="just">
              <a:spcAft>
                <a:spcPts val="800"/>
              </a:spcAft>
            </a:pP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May, the new sports discipline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Raqball</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which was introduced for the first time in Turkey under the leadership of Istanbul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Aydın</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University, was featured at the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Boğaziçi</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University Sports Festival. The first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Raqball</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match between Istanbul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Aydın</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University and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Boğaziçi</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University took place. Our university was represented in the match by Dr.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Elif</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AKÇA from the Department of Physical Education and Sports Teaching and Dr.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Esra</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EMİR from the Department of Sports Management.</a:t>
            </a:r>
            <a:endPar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Metin kutusu 12">
            <a:extLst>
              <a:ext uri="{FF2B5EF4-FFF2-40B4-BE49-F238E27FC236}">
                <a16:creationId xmlns:a16="http://schemas.microsoft.com/office/drawing/2014/main" id="{1845DBF9-8378-D63C-628A-60E06A674C4D}"/>
              </a:ext>
            </a:extLst>
          </p:cNvPr>
          <p:cNvSpPr txBox="1"/>
          <p:nvPr/>
        </p:nvSpPr>
        <p:spPr>
          <a:xfrm>
            <a:off x="-96136" y="825444"/>
            <a:ext cx="1269930" cy="4295407"/>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T.C.</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Üniversitesi</a:t>
            </a:r>
          </a:p>
          <a:p>
            <a:pPr marL="76835" marR="24130" algn="ctr">
              <a:spcBef>
                <a:spcPts val="79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SAHİBİ</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MÜTEVELLİ HEYET BAŞKANI</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YAYIN</a:t>
            </a:r>
            <a:r>
              <a:rPr lang="tr-TR" sz="600" b="1" u="sng"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KURULU</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lnSpc>
                <a:spcPct val="111000"/>
              </a:lnSpc>
              <a:spcBef>
                <a:spcPts val="92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(Rektör V.)</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a:t>
            </a:r>
            <a:r>
              <a:rPr lang="tr-TR" sz="600" b="1" spc="2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 Fatih Serdar ŞENDURAN</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Metin kutusu 13">
            <a:extLst>
              <a:ext uri="{FF2B5EF4-FFF2-40B4-BE49-F238E27FC236}">
                <a16:creationId xmlns:a16="http://schemas.microsoft.com/office/drawing/2014/main" id="{B687E341-B488-6A8F-9458-BE57F0D32F27}"/>
              </a:ext>
            </a:extLst>
          </p:cNvPr>
          <p:cNvSpPr txBox="1"/>
          <p:nvPr/>
        </p:nvSpPr>
        <p:spPr>
          <a:xfrm>
            <a:off x="-96136" y="4117208"/>
            <a:ext cx="1269930" cy="4000711"/>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a:t>
            </a:r>
          </a:p>
          <a:p>
            <a:pPr marL="76835" marR="24130" algn="ctr">
              <a:spcBef>
                <a:spcPts val="79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THE PRESIDENT OF THE BOARD OF TRUSTEES</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EDITORIAL BOARD</a:t>
            </a:r>
          </a:p>
          <a:p>
            <a:pPr marL="75565" marR="24130" algn="ctr">
              <a:spcBef>
                <a:spcPts val="100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Rector</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Prof. Dr. 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Dean)</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Prof. Dr. Fatih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Serdar ŞENDURAN</a:t>
            </a:r>
          </a:p>
          <a:p>
            <a:pPr marL="74295" algn="ctr">
              <a:lnSpc>
                <a:spcPct val="111000"/>
              </a:lnSpc>
            </a:pPr>
            <a:r>
              <a:rPr lang="tr-TR" sz="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Dean)</a:t>
            </a: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Dikdörtgen 3">
            <a:extLst>
              <a:ext uri="{FF2B5EF4-FFF2-40B4-BE49-F238E27FC236}">
                <a16:creationId xmlns:a16="http://schemas.microsoft.com/office/drawing/2014/main" id="{63570F5B-E189-A916-DDA6-B9822C2B6416}"/>
              </a:ext>
            </a:extLst>
          </p:cNvPr>
          <p:cNvSpPr/>
          <p:nvPr/>
        </p:nvSpPr>
        <p:spPr>
          <a:xfrm>
            <a:off x="1153529" y="586187"/>
            <a:ext cx="3958915" cy="355762"/>
          </a:xfrm>
          <a:prstGeom prst="rect">
            <a:avLst/>
          </a:prstGeom>
          <a:solidFill>
            <a:srgbClr val="C9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9BA79266-99A3-EC0A-7D00-258641E40D25}"/>
              </a:ext>
            </a:extLst>
          </p:cNvPr>
          <p:cNvSpPr txBox="1"/>
          <p:nvPr/>
        </p:nvSpPr>
        <p:spPr>
          <a:xfrm>
            <a:off x="1224012" y="567383"/>
            <a:ext cx="3749120" cy="338554"/>
          </a:xfrm>
          <a:prstGeom prst="rect">
            <a:avLst/>
          </a:prstGeom>
          <a:noFill/>
        </p:spPr>
        <p:txBody>
          <a:bodyPr wrap="square" rtlCol="0">
            <a:spAutoFit/>
          </a:bodyPr>
          <a:lstStyle/>
          <a:p>
            <a:pPr algn="ctr"/>
            <a:r>
              <a:rPr lang="tr-TR" sz="1600" b="1" dirty="0" err="1"/>
              <a:t>Faculty</a:t>
            </a:r>
            <a:r>
              <a:rPr lang="tr-TR" sz="1600" b="1" dirty="0"/>
              <a:t> of Sports </a:t>
            </a:r>
            <a:r>
              <a:rPr lang="tr-TR" sz="1600" b="1" dirty="0" err="1"/>
              <a:t>Sciences</a:t>
            </a:r>
            <a:endParaRPr lang="tr-TR" sz="1600" b="1" dirty="0"/>
          </a:p>
        </p:txBody>
      </p:sp>
    </p:spTree>
    <p:extLst>
      <p:ext uri="{BB962C8B-B14F-4D97-AF65-F5344CB8AC3E}">
        <p14:creationId xmlns:p14="http://schemas.microsoft.com/office/powerpoint/2010/main" val="4287122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3F4AA-4904-4852-AA2B-FA3614C5753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B4D6062-7997-4F85-8D32-029766262FB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BDE23095-4061-4C20-8609-642244026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0313" cy="7559675"/>
          </a:xfrm>
          <a:prstGeom prst="rect">
            <a:avLst/>
          </a:prstGeom>
        </p:spPr>
      </p:pic>
      <p:sp>
        <p:nvSpPr>
          <p:cNvPr id="17" name="Metin kutusu 16">
            <a:extLst>
              <a:ext uri="{FF2B5EF4-FFF2-40B4-BE49-F238E27FC236}">
                <a16:creationId xmlns:a16="http://schemas.microsoft.com/office/drawing/2014/main" id="{1C0CFAA5-2EF8-B415-B30B-A4338FE47D33}"/>
              </a:ext>
            </a:extLst>
          </p:cNvPr>
          <p:cNvSpPr txBox="1"/>
          <p:nvPr/>
        </p:nvSpPr>
        <p:spPr>
          <a:xfrm>
            <a:off x="1187636" y="1607225"/>
            <a:ext cx="3838834" cy="707886"/>
          </a:xfrm>
          <a:prstGeom prst="rect">
            <a:avLst/>
          </a:prstGeom>
          <a:noFill/>
        </p:spPr>
        <p:txBody>
          <a:bodyPr wrap="square">
            <a:spAutoFit/>
          </a:bodyPr>
          <a:lstStyle/>
          <a:p>
            <a:pPr algn="just">
              <a:spcAft>
                <a:spcPts val="800"/>
              </a:spcAft>
            </a:pP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Beden Eğitimi ve Spor Öğretmenliği Bölümü Öğretim Üyesi Doç. Dr. Fatih Serdar ŞENDURAN, 07.05.2024 tarihinde, Türkiye Sigarayla Savaş Derneğinin düzenlemiş olduğu Sigarasız Toplum Dumansız Yarınlar Programına konuşmacı olarak katılmıştır.</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98" y="4670742"/>
            <a:ext cx="2970531" cy="2565104"/>
          </a:xfrm>
          <a:prstGeom prst="rect">
            <a:avLst/>
          </a:prstGeom>
        </p:spPr>
      </p:pic>
      <p:sp>
        <p:nvSpPr>
          <p:cNvPr id="10" name="Metin kutusu 9">
            <a:extLst>
              <a:ext uri="{FF2B5EF4-FFF2-40B4-BE49-F238E27FC236}">
                <a16:creationId xmlns:a16="http://schemas.microsoft.com/office/drawing/2014/main" id="{A7453B41-F46A-5E7D-FB1E-CF5FABADECA6}"/>
              </a:ext>
            </a:extLst>
          </p:cNvPr>
          <p:cNvSpPr txBox="1"/>
          <p:nvPr/>
        </p:nvSpPr>
        <p:spPr>
          <a:xfrm>
            <a:off x="1220846" y="2858003"/>
            <a:ext cx="3838834" cy="861774"/>
          </a:xfrm>
          <a:prstGeom prst="rect">
            <a:avLst/>
          </a:prstGeom>
          <a:noFill/>
        </p:spPr>
        <p:txBody>
          <a:bodyPr wrap="square">
            <a:spAutoFit/>
          </a:bodyPr>
          <a:lstStyle/>
          <a:p>
            <a:pPr algn="just">
              <a:spcAft>
                <a:spcPts val="800"/>
              </a:spcAft>
            </a:pP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Associate Professor Dr. Fatih Serdar ŞENDURAN, a faculty member of the Department of Physical Education and Sports Teaching, participated as a speaker in the 'Smoke-Free Society, Smoke-Free Future' program organized by the Turkish Anti-Smoking Association on May 7, 2024.</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Metin kutusu 12">
            <a:extLst>
              <a:ext uri="{FF2B5EF4-FFF2-40B4-BE49-F238E27FC236}">
                <a16:creationId xmlns:a16="http://schemas.microsoft.com/office/drawing/2014/main" id="{8FA94F42-231A-A1F4-F21C-7284B3CEEFB4}"/>
              </a:ext>
            </a:extLst>
          </p:cNvPr>
          <p:cNvSpPr txBox="1"/>
          <p:nvPr/>
        </p:nvSpPr>
        <p:spPr>
          <a:xfrm>
            <a:off x="-96136" y="825444"/>
            <a:ext cx="1269930" cy="4295407"/>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T.C.</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Üniversitesi</a:t>
            </a:r>
          </a:p>
          <a:p>
            <a:pPr marL="76835" marR="24130" algn="ctr">
              <a:spcBef>
                <a:spcPts val="79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SAHİBİ</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MÜTEVELLİ HEYET BAŞKANI</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YAYIN</a:t>
            </a:r>
            <a:r>
              <a:rPr lang="tr-TR" sz="600" b="1" u="sng"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KURULU</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lnSpc>
                <a:spcPct val="111000"/>
              </a:lnSpc>
              <a:spcBef>
                <a:spcPts val="92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(Rektör V.)</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a:t>
            </a:r>
            <a:r>
              <a:rPr lang="tr-TR" sz="600" b="1" spc="2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 Fatih Serdar ŞENDURAN</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Metin kutusu 13">
            <a:extLst>
              <a:ext uri="{FF2B5EF4-FFF2-40B4-BE49-F238E27FC236}">
                <a16:creationId xmlns:a16="http://schemas.microsoft.com/office/drawing/2014/main" id="{54EA2275-EF03-3EDA-0164-A223B3ABB417}"/>
              </a:ext>
            </a:extLst>
          </p:cNvPr>
          <p:cNvSpPr txBox="1"/>
          <p:nvPr/>
        </p:nvSpPr>
        <p:spPr>
          <a:xfrm>
            <a:off x="-96136" y="4117208"/>
            <a:ext cx="1269930" cy="4000711"/>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a:t>
            </a:r>
          </a:p>
          <a:p>
            <a:pPr marL="76835" marR="24130" algn="ctr">
              <a:spcBef>
                <a:spcPts val="79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THE PRESIDENT OF THE BOARD OF TRUSTEES</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EDITORIAL BOARD</a:t>
            </a:r>
          </a:p>
          <a:p>
            <a:pPr marL="75565" marR="24130" algn="ctr">
              <a:spcBef>
                <a:spcPts val="100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Rector</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Prof. Dr. 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Dean)</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Prof. Dr. Fatih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Serdar ŞENDURAN</a:t>
            </a:r>
          </a:p>
          <a:p>
            <a:pPr marL="74295" algn="ctr">
              <a:lnSpc>
                <a:spcPct val="111000"/>
              </a:lnSpc>
            </a:pPr>
            <a:r>
              <a:rPr lang="tr-TR" sz="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Dean)</a:t>
            </a: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Metin Kutusu 2">
            <a:extLst>
              <a:ext uri="{FF2B5EF4-FFF2-40B4-BE49-F238E27FC236}">
                <a16:creationId xmlns:a16="http://schemas.microsoft.com/office/drawing/2014/main" id="{5ABD4177-ECF7-2250-D120-71FA646A6ECF}"/>
              </a:ext>
            </a:extLst>
          </p:cNvPr>
          <p:cNvSpPr txBox="1">
            <a:spLocks noChangeArrowheads="1"/>
          </p:cNvSpPr>
          <p:nvPr/>
        </p:nvSpPr>
        <p:spPr bwMode="auto">
          <a:xfrm>
            <a:off x="1124484" y="960972"/>
            <a:ext cx="3841115" cy="552450"/>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FAKÜLTEMİZDEN HABERLER</a:t>
            </a:r>
            <a:endParaRPr lang="tr-TR" sz="1100" dirty="0">
              <a:effectLst/>
              <a:latin typeface="Times New Roman" panose="02020603050405020304" pitchFamily="18" charset="0"/>
              <a:ea typeface="Times New Roman" panose="02020603050405020304" pitchFamily="18" charset="0"/>
            </a:endParaRPr>
          </a:p>
        </p:txBody>
      </p:sp>
      <p:cxnSp>
        <p:nvCxnSpPr>
          <p:cNvPr id="11" name="Düz Bağlayıcı 10">
            <a:extLst>
              <a:ext uri="{FF2B5EF4-FFF2-40B4-BE49-F238E27FC236}">
                <a16:creationId xmlns:a16="http://schemas.microsoft.com/office/drawing/2014/main" id="{E8887651-8A91-01B3-8676-703E19143D17}"/>
              </a:ext>
            </a:extLst>
          </p:cNvPr>
          <p:cNvCxnSpPr/>
          <p:nvPr/>
        </p:nvCxnSpPr>
        <p:spPr>
          <a:xfrm>
            <a:off x="1619249" y="1280271"/>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Metin Kutusu 2">
            <a:extLst>
              <a:ext uri="{FF2B5EF4-FFF2-40B4-BE49-F238E27FC236}">
                <a16:creationId xmlns:a16="http://schemas.microsoft.com/office/drawing/2014/main" id="{A8D1F278-E3B2-505A-F0A4-B4C75397557D}"/>
              </a:ext>
            </a:extLst>
          </p:cNvPr>
          <p:cNvSpPr txBox="1">
            <a:spLocks noChangeArrowheads="1"/>
          </p:cNvSpPr>
          <p:nvPr/>
        </p:nvSpPr>
        <p:spPr bwMode="auto">
          <a:xfrm>
            <a:off x="1134420" y="1339530"/>
            <a:ext cx="3841115" cy="237611"/>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NEWS FROM </a:t>
            </a:r>
            <a:r>
              <a:rPr lang="tr-TR" sz="1200" dirty="0">
                <a:solidFill>
                  <a:srgbClr val="1F497D"/>
                </a:solidFill>
                <a:latin typeface="Bahnschrift SemiBold" panose="020B0502040204020203" pitchFamily="34" charset="0"/>
                <a:ea typeface="Times New Roman" panose="02020603050405020304" pitchFamily="18" charset="0"/>
              </a:rPr>
              <a:t>THE</a:t>
            </a:r>
            <a:r>
              <a:rPr lang="tr-TR" sz="1200" dirty="0">
                <a:solidFill>
                  <a:srgbClr val="1F497D"/>
                </a:solidFill>
                <a:effectLst/>
                <a:latin typeface="Bahnschrift SemiBold" panose="020B0502040204020203" pitchFamily="34" charset="0"/>
                <a:ea typeface="Times New Roman" panose="02020603050405020304" pitchFamily="18" charset="0"/>
              </a:rPr>
              <a:t> FACULTY</a:t>
            </a:r>
            <a:endParaRPr lang="tr-TR" sz="1100" dirty="0">
              <a:effectLst/>
              <a:latin typeface="Times New Roman" panose="02020603050405020304" pitchFamily="18" charset="0"/>
              <a:ea typeface="Times New Roman" panose="02020603050405020304" pitchFamily="18" charset="0"/>
            </a:endParaRPr>
          </a:p>
        </p:txBody>
      </p:sp>
      <p:cxnSp>
        <p:nvCxnSpPr>
          <p:cNvPr id="22" name="Düz Bağlayıcı 21">
            <a:extLst>
              <a:ext uri="{FF2B5EF4-FFF2-40B4-BE49-F238E27FC236}">
                <a16:creationId xmlns:a16="http://schemas.microsoft.com/office/drawing/2014/main" id="{A3EFEA57-9F1B-D60F-EEFD-C95E6070A052}"/>
              </a:ext>
            </a:extLst>
          </p:cNvPr>
          <p:cNvCxnSpPr/>
          <p:nvPr/>
        </p:nvCxnSpPr>
        <p:spPr>
          <a:xfrm>
            <a:off x="1619249" y="960972"/>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23" name="Dikdörtgen 22">
            <a:extLst>
              <a:ext uri="{FF2B5EF4-FFF2-40B4-BE49-F238E27FC236}">
                <a16:creationId xmlns:a16="http://schemas.microsoft.com/office/drawing/2014/main" id="{C509EF71-50F7-5FD3-5587-95C9F3102A56}"/>
              </a:ext>
            </a:extLst>
          </p:cNvPr>
          <p:cNvSpPr/>
          <p:nvPr/>
        </p:nvSpPr>
        <p:spPr>
          <a:xfrm>
            <a:off x="1153529" y="586187"/>
            <a:ext cx="3958915" cy="355762"/>
          </a:xfrm>
          <a:prstGeom prst="rect">
            <a:avLst/>
          </a:prstGeom>
          <a:solidFill>
            <a:srgbClr val="C9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Metin kutusu 23">
            <a:extLst>
              <a:ext uri="{FF2B5EF4-FFF2-40B4-BE49-F238E27FC236}">
                <a16:creationId xmlns:a16="http://schemas.microsoft.com/office/drawing/2014/main" id="{4317D003-7FE3-A55A-6C6D-CA185B4E8CE0}"/>
              </a:ext>
            </a:extLst>
          </p:cNvPr>
          <p:cNvSpPr txBox="1"/>
          <p:nvPr/>
        </p:nvSpPr>
        <p:spPr>
          <a:xfrm>
            <a:off x="1224012" y="567383"/>
            <a:ext cx="3749120" cy="338554"/>
          </a:xfrm>
          <a:prstGeom prst="rect">
            <a:avLst/>
          </a:prstGeom>
          <a:noFill/>
        </p:spPr>
        <p:txBody>
          <a:bodyPr wrap="square" rtlCol="0">
            <a:spAutoFit/>
          </a:bodyPr>
          <a:lstStyle/>
          <a:p>
            <a:pPr algn="ctr"/>
            <a:r>
              <a:rPr lang="tr-TR" sz="1600" b="1" dirty="0" err="1"/>
              <a:t>Faculty</a:t>
            </a:r>
            <a:r>
              <a:rPr lang="tr-TR" sz="1600" b="1" dirty="0"/>
              <a:t> of Sports </a:t>
            </a:r>
            <a:r>
              <a:rPr lang="tr-TR" sz="1600" b="1" dirty="0" err="1"/>
              <a:t>Sciences</a:t>
            </a:r>
            <a:endParaRPr lang="tr-TR" sz="1600" b="1" dirty="0"/>
          </a:p>
        </p:txBody>
      </p:sp>
    </p:spTree>
    <p:extLst>
      <p:ext uri="{BB962C8B-B14F-4D97-AF65-F5344CB8AC3E}">
        <p14:creationId xmlns:p14="http://schemas.microsoft.com/office/powerpoint/2010/main" val="3826948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3F4AA-4904-4852-AA2B-FA3614C5753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B4D6062-7997-4F85-8D32-029766262FB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BDE23095-4061-4C20-8609-642244026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0313" cy="7559675"/>
          </a:xfrm>
          <a:prstGeom prst="rect">
            <a:avLst/>
          </a:prstGeom>
        </p:spPr>
      </p:pic>
      <p:sp>
        <p:nvSpPr>
          <p:cNvPr id="17" name="Metin kutusu 16">
            <a:extLst>
              <a:ext uri="{FF2B5EF4-FFF2-40B4-BE49-F238E27FC236}">
                <a16:creationId xmlns:a16="http://schemas.microsoft.com/office/drawing/2014/main" id="{1C0CFAA5-2EF8-B415-B30B-A4338FE47D33}"/>
              </a:ext>
            </a:extLst>
          </p:cNvPr>
          <p:cNvSpPr txBox="1"/>
          <p:nvPr/>
        </p:nvSpPr>
        <p:spPr>
          <a:xfrm>
            <a:off x="1150793" y="1670146"/>
            <a:ext cx="3838834" cy="707886"/>
          </a:xfrm>
          <a:prstGeom prst="rect">
            <a:avLst/>
          </a:prstGeom>
          <a:noFill/>
        </p:spPr>
        <p:txBody>
          <a:bodyPr wrap="square">
            <a:spAutoFit/>
          </a:bodyPr>
          <a:lstStyle/>
          <a:p>
            <a:pPr algn="just">
              <a:spcAft>
                <a:spcPts val="800"/>
              </a:spcAft>
            </a:pP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Rekreasyon Bölümü Öğr. Gör. Birol Çağatay YAŞAR, Rekreasyon Tesisleri Planlama ve İşletmeciliği Dersi kapsamında, Rekreasyon bölümü öğrencileri ile birlikte Mayıs ayında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Miniatürk</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ve At Binicilik tesislerine ziyaret gerçekleştirmiştir.</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83145" y="4624327"/>
            <a:ext cx="3123795" cy="2342847"/>
          </a:xfrm>
          <a:prstGeom prst="rect">
            <a:avLst/>
          </a:prstGeom>
        </p:spPr>
      </p:pic>
      <p:sp>
        <p:nvSpPr>
          <p:cNvPr id="10" name="Metin kutusu 9">
            <a:extLst>
              <a:ext uri="{FF2B5EF4-FFF2-40B4-BE49-F238E27FC236}">
                <a16:creationId xmlns:a16="http://schemas.microsoft.com/office/drawing/2014/main" id="{D3205CCB-FF31-221F-8C18-DE6C4976CF1A}"/>
              </a:ext>
            </a:extLst>
          </p:cNvPr>
          <p:cNvSpPr txBox="1"/>
          <p:nvPr/>
        </p:nvSpPr>
        <p:spPr>
          <a:xfrm>
            <a:off x="1221351" y="2942748"/>
            <a:ext cx="3838834" cy="707886"/>
          </a:xfrm>
          <a:prstGeom prst="rect">
            <a:avLst/>
          </a:prstGeom>
          <a:noFill/>
        </p:spPr>
        <p:txBody>
          <a:bodyPr wrap="square">
            <a:spAutoFit/>
          </a:bodyPr>
          <a:lstStyle/>
          <a:p>
            <a:pPr algn="just">
              <a:spcAft>
                <a:spcPts val="800"/>
              </a:spcAft>
            </a:pP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Lecturer Birol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Çağatay</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YAŞAR from the Recreation Department, together with Recreation students, organized a visit to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Miniatürk</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Equestrian facilities in May as part of the Recreation Facilities Planning and Management course.</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Metin kutusu 12">
            <a:extLst>
              <a:ext uri="{FF2B5EF4-FFF2-40B4-BE49-F238E27FC236}">
                <a16:creationId xmlns:a16="http://schemas.microsoft.com/office/drawing/2014/main" id="{2D862A31-0429-9419-D665-FF10229FAB6A}"/>
              </a:ext>
            </a:extLst>
          </p:cNvPr>
          <p:cNvSpPr txBox="1"/>
          <p:nvPr/>
        </p:nvSpPr>
        <p:spPr>
          <a:xfrm>
            <a:off x="-96136" y="825444"/>
            <a:ext cx="1269930" cy="4295407"/>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T.C.</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Üniversitesi</a:t>
            </a:r>
          </a:p>
          <a:p>
            <a:pPr marL="76835" marR="24130" algn="ctr">
              <a:spcBef>
                <a:spcPts val="79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SAHİBİ</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MÜTEVELLİ HEYET BAŞKANI</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YAYIN</a:t>
            </a:r>
            <a:r>
              <a:rPr lang="tr-TR" sz="600" b="1" u="sng"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KURULU</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lnSpc>
                <a:spcPct val="111000"/>
              </a:lnSpc>
              <a:spcBef>
                <a:spcPts val="92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(Rektör V.)</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a:t>
            </a:r>
            <a:r>
              <a:rPr lang="tr-TR" sz="600" b="1" spc="2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 Fatih Serdar ŞENDURAN</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Metin kutusu 13">
            <a:extLst>
              <a:ext uri="{FF2B5EF4-FFF2-40B4-BE49-F238E27FC236}">
                <a16:creationId xmlns:a16="http://schemas.microsoft.com/office/drawing/2014/main" id="{B70D0D4B-A715-2833-423D-F29ED15AB71F}"/>
              </a:ext>
            </a:extLst>
          </p:cNvPr>
          <p:cNvSpPr txBox="1"/>
          <p:nvPr/>
        </p:nvSpPr>
        <p:spPr>
          <a:xfrm>
            <a:off x="-96136" y="4117208"/>
            <a:ext cx="1269930" cy="4000711"/>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a:t>
            </a:r>
          </a:p>
          <a:p>
            <a:pPr marL="76835" marR="24130" algn="ctr">
              <a:spcBef>
                <a:spcPts val="79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THE PRESIDENT OF THE BOARD OF TRUSTEES</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EDITORIAL BOARD</a:t>
            </a:r>
          </a:p>
          <a:p>
            <a:pPr marL="75565" marR="24130" algn="ctr">
              <a:spcBef>
                <a:spcPts val="100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Rector</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Prof. Dr. 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Dean)</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Prof. Dr. Fatih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Serdar ŞENDURAN</a:t>
            </a:r>
          </a:p>
          <a:p>
            <a:pPr marL="74295" algn="ctr">
              <a:lnSpc>
                <a:spcPct val="111000"/>
              </a:lnSpc>
            </a:pPr>
            <a:r>
              <a:rPr lang="tr-TR" sz="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Dean)</a:t>
            </a: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Metin Kutusu 2">
            <a:extLst>
              <a:ext uri="{FF2B5EF4-FFF2-40B4-BE49-F238E27FC236}">
                <a16:creationId xmlns:a16="http://schemas.microsoft.com/office/drawing/2014/main" id="{B0987C4E-1633-7C50-767C-EC7C420DFA59}"/>
              </a:ext>
            </a:extLst>
          </p:cNvPr>
          <p:cNvSpPr txBox="1">
            <a:spLocks noChangeArrowheads="1"/>
          </p:cNvSpPr>
          <p:nvPr/>
        </p:nvSpPr>
        <p:spPr bwMode="auto">
          <a:xfrm>
            <a:off x="1124484" y="960972"/>
            <a:ext cx="3841115" cy="552450"/>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FAKÜLTEMİZDEN HABERLER</a:t>
            </a:r>
            <a:endParaRPr lang="tr-TR" sz="1100" dirty="0">
              <a:effectLst/>
              <a:latin typeface="Times New Roman" panose="02020603050405020304" pitchFamily="18" charset="0"/>
              <a:ea typeface="Times New Roman" panose="02020603050405020304" pitchFamily="18" charset="0"/>
            </a:endParaRPr>
          </a:p>
        </p:txBody>
      </p:sp>
      <p:cxnSp>
        <p:nvCxnSpPr>
          <p:cNvPr id="18" name="Düz Bağlayıcı 17">
            <a:extLst>
              <a:ext uri="{FF2B5EF4-FFF2-40B4-BE49-F238E27FC236}">
                <a16:creationId xmlns:a16="http://schemas.microsoft.com/office/drawing/2014/main" id="{DA05C525-FB13-3354-06E5-FA3F04D6893A}"/>
              </a:ext>
            </a:extLst>
          </p:cNvPr>
          <p:cNvCxnSpPr/>
          <p:nvPr/>
        </p:nvCxnSpPr>
        <p:spPr>
          <a:xfrm>
            <a:off x="1619249" y="1280271"/>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Metin Kutusu 2">
            <a:extLst>
              <a:ext uri="{FF2B5EF4-FFF2-40B4-BE49-F238E27FC236}">
                <a16:creationId xmlns:a16="http://schemas.microsoft.com/office/drawing/2014/main" id="{5C4E429A-063F-0BEB-37DE-1D3987729987}"/>
              </a:ext>
            </a:extLst>
          </p:cNvPr>
          <p:cNvSpPr txBox="1">
            <a:spLocks noChangeArrowheads="1"/>
          </p:cNvSpPr>
          <p:nvPr/>
        </p:nvSpPr>
        <p:spPr bwMode="auto">
          <a:xfrm>
            <a:off x="1134420" y="1339530"/>
            <a:ext cx="3841115" cy="237611"/>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NEWS FROM </a:t>
            </a:r>
            <a:r>
              <a:rPr lang="tr-TR" sz="1200" dirty="0">
                <a:solidFill>
                  <a:srgbClr val="1F497D"/>
                </a:solidFill>
                <a:latin typeface="Bahnschrift SemiBold" panose="020B0502040204020203" pitchFamily="34" charset="0"/>
                <a:ea typeface="Times New Roman" panose="02020603050405020304" pitchFamily="18" charset="0"/>
              </a:rPr>
              <a:t>THE</a:t>
            </a:r>
            <a:r>
              <a:rPr lang="tr-TR" sz="1200" dirty="0">
                <a:solidFill>
                  <a:srgbClr val="1F497D"/>
                </a:solidFill>
                <a:effectLst/>
                <a:latin typeface="Bahnschrift SemiBold" panose="020B0502040204020203" pitchFamily="34" charset="0"/>
                <a:ea typeface="Times New Roman" panose="02020603050405020304" pitchFamily="18" charset="0"/>
              </a:rPr>
              <a:t> FACULTY</a:t>
            </a:r>
            <a:endParaRPr lang="tr-TR" sz="1100" dirty="0">
              <a:effectLst/>
              <a:latin typeface="Times New Roman" panose="02020603050405020304" pitchFamily="18" charset="0"/>
              <a:ea typeface="Times New Roman" panose="02020603050405020304" pitchFamily="18" charset="0"/>
            </a:endParaRPr>
          </a:p>
        </p:txBody>
      </p:sp>
      <p:cxnSp>
        <p:nvCxnSpPr>
          <p:cNvPr id="20" name="Düz Bağlayıcı 19">
            <a:extLst>
              <a:ext uri="{FF2B5EF4-FFF2-40B4-BE49-F238E27FC236}">
                <a16:creationId xmlns:a16="http://schemas.microsoft.com/office/drawing/2014/main" id="{912D5A08-4A32-6747-6E50-696E855DFEFD}"/>
              </a:ext>
            </a:extLst>
          </p:cNvPr>
          <p:cNvCxnSpPr/>
          <p:nvPr/>
        </p:nvCxnSpPr>
        <p:spPr>
          <a:xfrm>
            <a:off x="1619249" y="960972"/>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Dikdörtgen 20">
            <a:extLst>
              <a:ext uri="{FF2B5EF4-FFF2-40B4-BE49-F238E27FC236}">
                <a16:creationId xmlns:a16="http://schemas.microsoft.com/office/drawing/2014/main" id="{53F2EA4C-F4B0-8E71-75D9-194626420B89}"/>
              </a:ext>
            </a:extLst>
          </p:cNvPr>
          <p:cNvSpPr/>
          <p:nvPr/>
        </p:nvSpPr>
        <p:spPr>
          <a:xfrm>
            <a:off x="1153529" y="586187"/>
            <a:ext cx="3958915" cy="355762"/>
          </a:xfrm>
          <a:prstGeom prst="rect">
            <a:avLst/>
          </a:prstGeom>
          <a:solidFill>
            <a:srgbClr val="C9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Metin kutusu 21">
            <a:extLst>
              <a:ext uri="{FF2B5EF4-FFF2-40B4-BE49-F238E27FC236}">
                <a16:creationId xmlns:a16="http://schemas.microsoft.com/office/drawing/2014/main" id="{A7D13BBF-DADF-CA31-B97E-6BA211AC9D61}"/>
              </a:ext>
            </a:extLst>
          </p:cNvPr>
          <p:cNvSpPr txBox="1"/>
          <p:nvPr/>
        </p:nvSpPr>
        <p:spPr>
          <a:xfrm>
            <a:off x="1224012" y="567383"/>
            <a:ext cx="3749120" cy="338554"/>
          </a:xfrm>
          <a:prstGeom prst="rect">
            <a:avLst/>
          </a:prstGeom>
          <a:noFill/>
        </p:spPr>
        <p:txBody>
          <a:bodyPr wrap="square" rtlCol="0">
            <a:spAutoFit/>
          </a:bodyPr>
          <a:lstStyle/>
          <a:p>
            <a:pPr algn="ctr"/>
            <a:r>
              <a:rPr lang="tr-TR" sz="1600" b="1" dirty="0" err="1"/>
              <a:t>Faculty</a:t>
            </a:r>
            <a:r>
              <a:rPr lang="tr-TR" sz="1600" b="1" dirty="0"/>
              <a:t> of Sports </a:t>
            </a:r>
            <a:r>
              <a:rPr lang="tr-TR" sz="1600" b="1" dirty="0" err="1"/>
              <a:t>Sciences</a:t>
            </a:r>
            <a:endParaRPr lang="tr-TR" sz="1600" b="1" dirty="0"/>
          </a:p>
        </p:txBody>
      </p:sp>
    </p:spTree>
    <p:extLst>
      <p:ext uri="{BB962C8B-B14F-4D97-AF65-F5344CB8AC3E}">
        <p14:creationId xmlns:p14="http://schemas.microsoft.com/office/powerpoint/2010/main" val="1871479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3F4AA-4904-4852-AA2B-FA3614C5753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B4D6062-7997-4F85-8D32-029766262FB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BDE23095-4061-4C20-8609-642244026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0313" cy="7559675"/>
          </a:xfrm>
          <a:prstGeom prst="rect">
            <a:avLst/>
          </a:prstGeom>
        </p:spPr>
      </p:pic>
      <p:sp>
        <p:nvSpPr>
          <p:cNvPr id="11" name="Dikdörtgen 10"/>
          <p:cNvSpPr/>
          <p:nvPr/>
        </p:nvSpPr>
        <p:spPr>
          <a:xfrm>
            <a:off x="901918" y="1757390"/>
            <a:ext cx="4032249" cy="861774"/>
          </a:xfrm>
          <a:prstGeom prst="rect">
            <a:avLst/>
          </a:prstGeom>
        </p:spPr>
        <p:txBody>
          <a:bodyPr wrap="square">
            <a:spAutoFit/>
          </a:bodyPr>
          <a:lstStyle/>
          <a:p>
            <a:pPr lvl="1" algn="just"/>
            <a:r>
              <a:rPr lang="en-GB" sz="1000" dirty="0">
                <a:latin typeface="Times New Roman" panose="02020603050405020304" pitchFamily="18" charset="0"/>
                <a:cs typeface="Times New Roman" panose="02020603050405020304" pitchFamily="18" charset="0"/>
              </a:rPr>
              <a:t>İAÜ </a:t>
            </a:r>
            <a:r>
              <a:rPr lang="en-GB" sz="1000" dirty="0" err="1">
                <a:latin typeface="Times New Roman" panose="02020603050405020304" pitchFamily="18" charset="0"/>
                <a:cs typeface="Times New Roman" panose="02020603050405020304" pitchFamily="18" charset="0"/>
              </a:rPr>
              <a:t>Sualtı</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Kulübü</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danışmanı</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olan</a:t>
            </a:r>
            <a:r>
              <a:rPr lang="en-GB" sz="1000" dirty="0">
                <a:latin typeface="Times New Roman" panose="02020603050405020304" pitchFamily="18" charset="0"/>
                <a:cs typeface="Times New Roman" panose="02020603050405020304" pitchFamily="18" charset="0"/>
              </a:rPr>
              <a:t> </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Rekreasyon Bölümü</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Öğr</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Gör</a:t>
            </a:r>
            <a:r>
              <a:rPr lang="en-GB" sz="1000" dirty="0">
                <a:latin typeface="Times New Roman" panose="02020603050405020304" pitchFamily="18" charset="0"/>
                <a:cs typeface="Times New Roman" panose="02020603050405020304" pitchFamily="18" charset="0"/>
              </a:rPr>
              <a:t>. Birol </a:t>
            </a:r>
            <a:r>
              <a:rPr lang="en-GB" sz="1000" dirty="0" err="1">
                <a:latin typeface="Times New Roman" panose="02020603050405020304" pitchFamily="18" charset="0"/>
                <a:cs typeface="Times New Roman" panose="02020603050405020304" pitchFamily="18" charset="0"/>
              </a:rPr>
              <a:t>Çağatay</a:t>
            </a:r>
            <a:r>
              <a:rPr lang="en-GB" sz="1000" dirty="0">
                <a:latin typeface="Times New Roman" panose="02020603050405020304" pitchFamily="18" charset="0"/>
                <a:cs typeface="Times New Roman" panose="02020603050405020304" pitchFamily="18" charset="0"/>
              </a:rPr>
              <a:t> YAŞAR </a:t>
            </a:r>
            <a:r>
              <a:rPr lang="en-GB" sz="1000" dirty="0" err="1">
                <a:latin typeface="Times New Roman" panose="02020603050405020304" pitchFamily="18" charset="0"/>
                <a:cs typeface="Times New Roman" panose="02020603050405020304" pitchFamily="18" charset="0"/>
              </a:rPr>
              <a:t>ve</a:t>
            </a:r>
            <a:r>
              <a:rPr lang="en-GB" sz="1000" dirty="0">
                <a:latin typeface="Times New Roman" panose="02020603050405020304" pitchFamily="18" charset="0"/>
                <a:cs typeface="Times New Roman" panose="02020603050405020304" pitchFamily="18" charset="0"/>
              </a:rPr>
              <a:t> </a:t>
            </a:r>
            <a:r>
              <a:rPr lang="tr-TR" sz="1000" dirty="0">
                <a:latin typeface="Times New Roman" panose="02020603050405020304" pitchFamily="18" charset="0"/>
                <a:cs typeface="Times New Roman" panose="02020603050405020304" pitchFamily="18" charset="0"/>
              </a:rPr>
              <a:t>Beden Eğitimi ve Spor Öğretmenliği Bölümü</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Dr.</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Öğr</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Üyesi</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Eda</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Özçelik</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Sualtı</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Kulübü</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öğrencileri</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ile</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birlikte</a:t>
            </a:r>
            <a:r>
              <a:rPr lang="en-GB" sz="1000" dirty="0">
                <a:latin typeface="Times New Roman" panose="02020603050405020304" pitchFamily="18" charset="0"/>
                <a:cs typeface="Times New Roman" panose="02020603050405020304" pitchFamily="18" charset="0"/>
              </a:rPr>
              <a:t> 4 </a:t>
            </a:r>
            <a:r>
              <a:rPr lang="en-GB" sz="1000" dirty="0" err="1">
                <a:latin typeface="Times New Roman" panose="02020603050405020304" pitchFamily="18" charset="0"/>
                <a:cs typeface="Times New Roman" panose="02020603050405020304" pitchFamily="18" charset="0"/>
              </a:rPr>
              <a:t>Mayıs</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tarihinde</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Çanakkale’de</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Dalış</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etkinliği</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gerçekleştirmişlerdir</a:t>
            </a:r>
            <a:r>
              <a:rPr lang="en-GB" sz="1000" dirty="0">
                <a:latin typeface="Times New Roman" panose="02020603050405020304" pitchFamily="18" charset="0"/>
                <a:cs typeface="Times New Roman" panose="02020603050405020304" pitchFamily="18" charset="0"/>
              </a:rPr>
              <a:t>.</a:t>
            </a:r>
          </a:p>
        </p:txBody>
      </p:sp>
      <p:pic>
        <p:nvPicPr>
          <p:cNvPr id="12" name="Resim 11"/>
          <p:cNvPicPr>
            <a:picLocks noChangeAspect="1"/>
          </p:cNvPicPr>
          <p:nvPr/>
        </p:nvPicPr>
        <p:blipFill rotWithShape="1">
          <a:blip r:embed="rId3" cstate="hqprint">
            <a:extLst>
              <a:ext uri="{28A0092B-C50C-407E-A947-70E740481C1C}">
                <a14:useLocalDpi xmlns:a14="http://schemas.microsoft.com/office/drawing/2010/main" val="0"/>
              </a:ext>
            </a:extLst>
          </a:blip>
          <a:srcRect t="27499" b="32856"/>
          <a:stretch/>
        </p:blipFill>
        <p:spPr>
          <a:xfrm>
            <a:off x="1526021" y="4975407"/>
            <a:ext cx="3103851" cy="1640687"/>
          </a:xfrm>
          <a:prstGeom prst="rect">
            <a:avLst/>
          </a:prstGeom>
        </p:spPr>
      </p:pic>
      <p:sp>
        <p:nvSpPr>
          <p:cNvPr id="10" name="Dikdörtgen 9">
            <a:extLst>
              <a:ext uri="{FF2B5EF4-FFF2-40B4-BE49-F238E27FC236}">
                <a16:creationId xmlns:a16="http://schemas.microsoft.com/office/drawing/2014/main" id="{3CF2533D-28DE-14A8-9961-1A0A8D7F9D1D}"/>
              </a:ext>
            </a:extLst>
          </p:cNvPr>
          <p:cNvSpPr/>
          <p:nvPr/>
        </p:nvSpPr>
        <p:spPr>
          <a:xfrm>
            <a:off x="901917" y="3148821"/>
            <a:ext cx="4032249" cy="861774"/>
          </a:xfrm>
          <a:prstGeom prst="rect">
            <a:avLst/>
          </a:prstGeom>
        </p:spPr>
        <p:txBody>
          <a:bodyPr wrap="square">
            <a:spAutoFit/>
          </a:bodyPr>
          <a:lstStyle/>
          <a:p>
            <a:pPr lvl="1" algn="just"/>
            <a:r>
              <a:rPr lang="en-US" sz="1000" dirty="0">
                <a:latin typeface="Times New Roman" panose="02020603050405020304" pitchFamily="18" charset="0"/>
                <a:cs typeface="Times New Roman" panose="02020603050405020304" pitchFamily="18" charset="0"/>
              </a:rPr>
              <a:t>Recreation Department Lecturer Birol </a:t>
            </a:r>
            <a:r>
              <a:rPr lang="en-US" sz="1000" dirty="0" err="1">
                <a:latin typeface="Times New Roman" panose="02020603050405020304" pitchFamily="18" charset="0"/>
                <a:cs typeface="Times New Roman" panose="02020603050405020304" pitchFamily="18" charset="0"/>
              </a:rPr>
              <a:t>Çağatay</a:t>
            </a:r>
            <a:r>
              <a:rPr lang="en-US" sz="1000" dirty="0">
                <a:latin typeface="Times New Roman" panose="02020603050405020304" pitchFamily="18" charset="0"/>
                <a:cs typeface="Times New Roman" panose="02020603050405020304" pitchFamily="18" charset="0"/>
              </a:rPr>
              <a:t> YAŞAR, who is the advisor of the IAÜ Underwater Club, and Dr. Eda </a:t>
            </a:r>
            <a:r>
              <a:rPr lang="en-US" sz="1000" dirty="0" err="1">
                <a:latin typeface="Times New Roman" panose="02020603050405020304" pitchFamily="18" charset="0"/>
                <a:cs typeface="Times New Roman" panose="02020603050405020304" pitchFamily="18" charset="0"/>
              </a:rPr>
              <a:t>Özçelik</a:t>
            </a:r>
            <a:r>
              <a:rPr lang="en-US" sz="1000" dirty="0">
                <a:latin typeface="Times New Roman" panose="02020603050405020304" pitchFamily="18" charset="0"/>
                <a:cs typeface="Times New Roman" panose="02020603050405020304" pitchFamily="18" charset="0"/>
              </a:rPr>
              <a:t> from the Department of Physical Education and Sports Teaching, along with the students of the Underwater Club, conducted a diving event in </a:t>
            </a:r>
            <a:r>
              <a:rPr lang="en-US" sz="1000" dirty="0" err="1">
                <a:latin typeface="Times New Roman" panose="02020603050405020304" pitchFamily="18" charset="0"/>
                <a:cs typeface="Times New Roman" panose="02020603050405020304" pitchFamily="18" charset="0"/>
              </a:rPr>
              <a:t>Çanakkale</a:t>
            </a:r>
            <a:r>
              <a:rPr lang="en-US" sz="1000" dirty="0">
                <a:latin typeface="Times New Roman" panose="02020603050405020304" pitchFamily="18" charset="0"/>
                <a:cs typeface="Times New Roman" panose="02020603050405020304" pitchFamily="18" charset="0"/>
              </a:rPr>
              <a:t> on May 4th.</a:t>
            </a:r>
            <a:endParaRPr lang="en-GB" sz="1000" dirty="0">
              <a:latin typeface="Times New Roman" panose="02020603050405020304" pitchFamily="18" charset="0"/>
              <a:cs typeface="Times New Roman" panose="02020603050405020304" pitchFamily="18" charset="0"/>
            </a:endParaRPr>
          </a:p>
        </p:txBody>
      </p:sp>
      <p:sp>
        <p:nvSpPr>
          <p:cNvPr id="14" name="Metin kutusu 13">
            <a:extLst>
              <a:ext uri="{FF2B5EF4-FFF2-40B4-BE49-F238E27FC236}">
                <a16:creationId xmlns:a16="http://schemas.microsoft.com/office/drawing/2014/main" id="{F178A9AE-FBC0-90DF-475F-197ED5E4D865}"/>
              </a:ext>
            </a:extLst>
          </p:cNvPr>
          <p:cNvSpPr txBox="1"/>
          <p:nvPr/>
        </p:nvSpPr>
        <p:spPr>
          <a:xfrm>
            <a:off x="-96136" y="825444"/>
            <a:ext cx="1269930" cy="4295407"/>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T.C.</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Üniversitesi</a:t>
            </a:r>
          </a:p>
          <a:p>
            <a:pPr marL="76835" marR="24130" algn="ctr">
              <a:spcBef>
                <a:spcPts val="79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SAHİBİ</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MÜTEVELLİ HEYET BAŞKANI</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YAYIN</a:t>
            </a:r>
            <a:r>
              <a:rPr lang="tr-TR" sz="600" b="1" u="sng"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KURULU</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lnSpc>
                <a:spcPct val="111000"/>
              </a:lnSpc>
              <a:spcBef>
                <a:spcPts val="92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(Rektör V.)</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a:t>
            </a:r>
            <a:r>
              <a:rPr lang="tr-TR" sz="600" b="1" spc="2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 Fatih Serdar ŞENDURAN</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Metin kutusu 14">
            <a:extLst>
              <a:ext uri="{FF2B5EF4-FFF2-40B4-BE49-F238E27FC236}">
                <a16:creationId xmlns:a16="http://schemas.microsoft.com/office/drawing/2014/main" id="{21AA65C9-FC91-C4F5-7B66-550C1066CCA5}"/>
              </a:ext>
            </a:extLst>
          </p:cNvPr>
          <p:cNvSpPr txBox="1"/>
          <p:nvPr/>
        </p:nvSpPr>
        <p:spPr>
          <a:xfrm>
            <a:off x="-96136" y="4117208"/>
            <a:ext cx="1269930" cy="4000711"/>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a:t>
            </a:r>
          </a:p>
          <a:p>
            <a:pPr marL="76835" marR="24130" algn="ctr">
              <a:spcBef>
                <a:spcPts val="79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THE PRESIDENT OF THE BOARD OF TRUSTEES</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EDITORIAL BOARD</a:t>
            </a:r>
          </a:p>
          <a:p>
            <a:pPr marL="75565" marR="24130" algn="ctr">
              <a:spcBef>
                <a:spcPts val="100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Rector</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Prof. Dr. 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Dean)</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Prof. Dr. Fatih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Serdar ŞENDURAN</a:t>
            </a:r>
          </a:p>
          <a:p>
            <a:pPr marL="74295" algn="ctr">
              <a:lnSpc>
                <a:spcPct val="111000"/>
              </a:lnSpc>
            </a:pPr>
            <a:r>
              <a:rPr lang="tr-TR" sz="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Dean)</a:t>
            </a: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Metin Kutusu 2">
            <a:extLst>
              <a:ext uri="{FF2B5EF4-FFF2-40B4-BE49-F238E27FC236}">
                <a16:creationId xmlns:a16="http://schemas.microsoft.com/office/drawing/2014/main" id="{1ADFBB04-4411-98F3-3D0E-5D84A9729806}"/>
              </a:ext>
            </a:extLst>
          </p:cNvPr>
          <p:cNvSpPr txBox="1">
            <a:spLocks noChangeArrowheads="1"/>
          </p:cNvSpPr>
          <p:nvPr/>
        </p:nvSpPr>
        <p:spPr bwMode="auto">
          <a:xfrm>
            <a:off x="1124484" y="960972"/>
            <a:ext cx="3841115" cy="552450"/>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FAKÜLTEMİZDEN HABERLER</a:t>
            </a:r>
            <a:endParaRPr lang="tr-TR" sz="1100" dirty="0">
              <a:effectLst/>
              <a:latin typeface="Times New Roman" panose="02020603050405020304" pitchFamily="18" charset="0"/>
              <a:ea typeface="Times New Roman" panose="02020603050405020304" pitchFamily="18" charset="0"/>
            </a:endParaRPr>
          </a:p>
        </p:txBody>
      </p:sp>
      <p:cxnSp>
        <p:nvCxnSpPr>
          <p:cNvPr id="9" name="Düz Bağlayıcı 8">
            <a:extLst>
              <a:ext uri="{FF2B5EF4-FFF2-40B4-BE49-F238E27FC236}">
                <a16:creationId xmlns:a16="http://schemas.microsoft.com/office/drawing/2014/main" id="{F16F7446-9AA1-7DD2-C609-DEE6DB2F464B}"/>
              </a:ext>
            </a:extLst>
          </p:cNvPr>
          <p:cNvCxnSpPr/>
          <p:nvPr/>
        </p:nvCxnSpPr>
        <p:spPr>
          <a:xfrm>
            <a:off x="1619249" y="1280271"/>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Metin Kutusu 2">
            <a:extLst>
              <a:ext uri="{FF2B5EF4-FFF2-40B4-BE49-F238E27FC236}">
                <a16:creationId xmlns:a16="http://schemas.microsoft.com/office/drawing/2014/main" id="{D1E16F4D-1F37-C539-E50A-972BC5538FF3}"/>
              </a:ext>
            </a:extLst>
          </p:cNvPr>
          <p:cNvSpPr txBox="1">
            <a:spLocks noChangeArrowheads="1"/>
          </p:cNvSpPr>
          <p:nvPr/>
        </p:nvSpPr>
        <p:spPr bwMode="auto">
          <a:xfrm>
            <a:off x="1134420" y="1339530"/>
            <a:ext cx="3841115" cy="237611"/>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NEWS FROM </a:t>
            </a:r>
            <a:r>
              <a:rPr lang="tr-TR" sz="1200" dirty="0">
                <a:solidFill>
                  <a:srgbClr val="1F497D"/>
                </a:solidFill>
                <a:latin typeface="Bahnschrift SemiBold" panose="020B0502040204020203" pitchFamily="34" charset="0"/>
                <a:ea typeface="Times New Roman" panose="02020603050405020304" pitchFamily="18" charset="0"/>
              </a:rPr>
              <a:t>THE</a:t>
            </a:r>
            <a:r>
              <a:rPr lang="tr-TR" sz="1200" dirty="0">
                <a:solidFill>
                  <a:srgbClr val="1F497D"/>
                </a:solidFill>
                <a:effectLst/>
                <a:latin typeface="Bahnschrift SemiBold" panose="020B0502040204020203" pitchFamily="34" charset="0"/>
                <a:ea typeface="Times New Roman" panose="02020603050405020304" pitchFamily="18" charset="0"/>
              </a:rPr>
              <a:t> FACULTY</a:t>
            </a:r>
            <a:endParaRPr lang="tr-TR" sz="1100" dirty="0">
              <a:effectLst/>
              <a:latin typeface="Times New Roman" panose="02020603050405020304" pitchFamily="18" charset="0"/>
              <a:ea typeface="Times New Roman" panose="02020603050405020304" pitchFamily="18" charset="0"/>
            </a:endParaRPr>
          </a:p>
        </p:txBody>
      </p:sp>
      <p:cxnSp>
        <p:nvCxnSpPr>
          <p:cNvPr id="17" name="Düz Bağlayıcı 16">
            <a:extLst>
              <a:ext uri="{FF2B5EF4-FFF2-40B4-BE49-F238E27FC236}">
                <a16:creationId xmlns:a16="http://schemas.microsoft.com/office/drawing/2014/main" id="{DAFB5BFA-72CF-63C7-98BA-CD169E08EFCE}"/>
              </a:ext>
            </a:extLst>
          </p:cNvPr>
          <p:cNvCxnSpPr/>
          <p:nvPr/>
        </p:nvCxnSpPr>
        <p:spPr>
          <a:xfrm>
            <a:off x="1619249" y="960972"/>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Dikdörtgen 17">
            <a:extLst>
              <a:ext uri="{FF2B5EF4-FFF2-40B4-BE49-F238E27FC236}">
                <a16:creationId xmlns:a16="http://schemas.microsoft.com/office/drawing/2014/main" id="{9254710E-355F-7165-18A5-469B7C1AE027}"/>
              </a:ext>
            </a:extLst>
          </p:cNvPr>
          <p:cNvSpPr/>
          <p:nvPr/>
        </p:nvSpPr>
        <p:spPr>
          <a:xfrm>
            <a:off x="1153529" y="586187"/>
            <a:ext cx="3958915" cy="355762"/>
          </a:xfrm>
          <a:prstGeom prst="rect">
            <a:avLst/>
          </a:prstGeom>
          <a:solidFill>
            <a:srgbClr val="C9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A69EC9D4-518B-8CE5-A186-E3E8BF5FFA7F}"/>
              </a:ext>
            </a:extLst>
          </p:cNvPr>
          <p:cNvSpPr txBox="1"/>
          <p:nvPr/>
        </p:nvSpPr>
        <p:spPr>
          <a:xfrm>
            <a:off x="1224012" y="567383"/>
            <a:ext cx="3749120" cy="338554"/>
          </a:xfrm>
          <a:prstGeom prst="rect">
            <a:avLst/>
          </a:prstGeom>
          <a:noFill/>
        </p:spPr>
        <p:txBody>
          <a:bodyPr wrap="square" rtlCol="0">
            <a:spAutoFit/>
          </a:bodyPr>
          <a:lstStyle/>
          <a:p>
            <a:pPr algn="ctr"/>
            <a:r>
              <a:rPr lang="tr-TR" sz="1600" b="1" dirty="0" err="1"/>
              <a:t>Faculty</a:t>
            </a:r>
            <a:r>
              <a:rPr lang="tr-TR" sz="1600" b="1" dirty="0"/>
              <a:t> of Sports </a:t>
            </a:r>
            <a:r>
              <a:rPr lang="tr-TR" sz="1600" b="1" dirty="0" err="1"/>
              <a:t>Sciences</a:t>
            </a:r>
            <a:endParaRPr lang="tr-TR" sz="1600" b="1" dirty="0"/>
          </a:p>
        </p:txBody>
      </p:sp>
    </p:spTree>
    <p:extLst>
      <p:ext uri="{BB962C8B-B14F-4D97-AF65-F5344CB8AC3E}">
        <p14:creationId xmlns:p14="http://schemas.microsoft.com/office/powerpoint/2010/main" val="85629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3F4AA-4904-4852-AA2B-FA3614C5753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B4D6062-7997-4F85-8D32-029766262FB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BDE23095-4061-4C20-8609-642244026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0313" cy="7559675"/>
          </a:xfrm>
          <a:prstGeom prst="rect">
            <a:avLst/>
          </a:prstGeom>
        </p:spPr>
      </p:pic>
      <p:sp>
        <p:nvSpPr>
          <p:cNvPr id="17" name="Metin kutusu 16">
            <a:extLst>
              <a:ext uri="{FF2B5EF4-FFF2-40B4-BE49-F238E27FC236}">
                <a16:creationId xmlns:a16="http://schemas.microsoft.com/office/drawing/2014/main" id="{1C0CFAA5-2EF8-B415-B30B-A4338FE47D33}"/>
              </a:ext>
            </a:extLst>
          </p:cNvPr>
          <p:cNvSpPr txBox="1"/>
          <p:nvPr/>
        </p:nvSpPr>
        <p:spPr>
          <a:xfrm>
            <a:off x="1165426" y="1581834"/>
            <a:ext cx="3838834" cy="553998"/>
          </a:xfrm>
          <a:prstGeom prst="rect">
            <a:avLst/>
          </a:prstGeom>
          <a:noFill/>
        </p:spPr>
        <p:txBody>
          <a:bodyPr wrap="square">
            <a:spAutoFit/>
          </a:bodyPr>
          <a:lstStyle/>
          <a:p>
            <a:pPr algn="just">
              <a:spcAft>
                <a:spcPts val="800"/>
              </a:spcAft>
            </a:pP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Rekreasyon Bölümü Öğr. Gör. Birol Çağatay YAŞAR, 5 Mayıs tarihinde Arama ve Kurtarma personeli olduğu Beşiktaş Arama Kurtarma Ekibi ile birlikte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AFAD’ın</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Akreditasyon sınavına girmiştir.</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88359" y="3924062"/>
            <a:ext cx="2113368" cy="3491806"/>
          </a:xfrm>
          <a:prstGeom prst="rect">
            <a:avLst/>
          </a:prstGeom>
        </p:spPr>
      </p:pic>
      <p:sp>
        <p:nvSpPr>
          <p:cNvPr id="10" name="Metin kutusu 9">
            <a:extLst>
              <a:ext uri="{FF2B5EF4-FFF2-40B4-BE49-F238E27FC236}">
                <a16:creationId xmlns:a16="http://schemas.microsoft.com/office/drawing/2014/main" id="{71074F76-F1A3-0CCE-3455-4B4FE8C22092}"/>
              </a:ext>
            </a:extLst>
          </p:cNvPr>
          <p:cNvSpPr txBox="1"/>
          <p:nvPr/>
        </p:nvSpPr>
        <p:spPr>
          <a:xfrm>
            <a:off x="1187636" y="2689649"/>
            <a:ext cx="3838834" cy="553998"/>
          </a:xfrm>
          <a:prstGeom prst="rect">
            <a:avLst/>
          </a:prstGeom>
          <a:noFill/>
        </p:spPr>
        <p:txBody>
          <a:bodyPr wrap="square">
            <a:spAutoFit/>
          </a:bodyPr>
          <a:lstStyle/>
          <a:p>
            <a:pPr algn="just">
              <a:spcAft>
                <a:spcPts val="800"/>
              </a:spcAft>
            </a:pP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Recreation Department Lecturer Birol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Çağatay</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YAŞAR, on May 5th, took part in the AFAD Accreditation exam with the Beşiktaş Search and Rescue Team, where he serves as a search and rescue personnel.</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Metin kutusu 12">
            <a:extLst>
              <a:ext uri="{FF2B5EF4-FFF2-40B4-BE49-F238E27FC236}">
                <a16:creationId xmlns:a16="http://schemas.microsoft.com/office/drawing/2014/main" id="{EB0D3839-D6FF-1E45-0C1A-B47D3B545121}"/>
              </a:ext>
            </a:extLst>
          </p:cNvPr>
          <p:cNvSpPr txBox="1"/>
          <p:nvPr/>
        </p:nvSpPr>
        <p:spPr>
          <a:xfrm>
            <a:off x="-96136" y="825444"/>
            <a:ext cx="1269930" cy="4295407"/>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T.C.</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Üniversitesi</a:t>
            </a:r>
          </a:p>
          <a:p>
            <a:pPr marL="76835" marR="24130" algn="ctr">
              <a:spcBef>
                <a:spcPts val="79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SAHİBİ</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MÜTEVELLİ HEYET BAŞKANI</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YAYIN</a:t>
            </a:r>
            <a:r>
              <a:rPr lang="tr-TR" sz="600" b="1" u="sng"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KURULU</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lnSpc>
                <a:spcPct val="111000"/>
              </a:lnSpc>
              <a:spcBef>
                <a:spcPts val="92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(Rektör V.)</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a:t>
            </a:r>
            <a:r>
              <a:rPr lang="tr-TR" sz="600" b="1" spc="2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 Fatih Serdar ŞENDURAN</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Metin kutusu 13">
            <a:extLst>
              <a:ext uri="{FF2B5EF4-FFF2-40B4-BE49-F238E27FC236}">
                <a16:creationId xmlns:a16="http://schemas.microsoft.com/office/drawing/2014/main" id="{18496832-146A-1CA2-1889-51951B9E9196}"/>
              </a:ext>
            </a:extLst>
          </p:cNvPr>
          <p:cNvSpPr txBox="1"/>
          <p:nvPr/>
        </p:nvSpPr>
        <p:spPr>
          <a:xfrm>
            <a:off x="-96136" y="4117208"/>
            <a:ext cx="1269930" cy="4000711"/>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a:t>
            </a:r>
          </a:p>
          <a:p>
            <a:pPr marL="76835" marR="24130" algn="ctr">
              <a:spcBef>
                <a:spcPts val="79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THE PRESIDENT OF THE BOARD OF TRUSTEES</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EDITORIAL BOARD</a:t>
            </a:r>
          </a:p>
          <a:p>
            <a:pPr marL="75565" marR="24130" algn="ctr">
              <a:spcBef>
                <a:spcPts val="100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Rector</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Prof. Dr. 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Dean)</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Prof. Dr. Fatih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Serdar ŞENDURAN</a:t>
            </a:r>
          </a:p>
          <a:p>
            <a:pPr marL="74295" algn="ctr">
              <a:lnSpc>
                <a:spcPct val="111000"/>
              </a:lnSpc>
            </a:pPr>
            <a:r>
              <a:rPr lang="tr-TR" sz="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Dean)</a:t>
            </a: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Metin Kutusu 2">
            <a:extLst>
              <a:ext uri="{FF2B5EF4-FFF2-40B4-BE49-F238E27FC236}">
                <a16:creationId xmlns:a16="http://schemas.microsoft.com/office/drawing/2014/main" id="{26012647-0199-2BCC-CD7F-F4BAE2C8F5A2}"/>
              </a:ext>
            </a:extLst>
          </p:cNvPr>
          <p:cNvSpPr txBox="1">
            <a:spLocks noChangeArrowheads="1"/>
          </p:cNvSpPr>
          <p:nvPr/>
        </p:nvSpPr>
        <p:spPr bwMode="auto">
          <a:xfrm>
            <a:off x="1124484" y="960972"/>
            <a:ext cx="3841115" cy="552450"/>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FAKÜLTEMİZDEN HABERLER</a:t>
            </a:r>
            <a:endParaRPr lang="tr-TR" sz="1100" dirty="0">
              <a:effectLst/>
              <a:latin typeface="Times New Roman" panose="02020603050405020304" pitchFamily="18" charset="0"/>
              <a:ea typeface="Times New Roman" panose="02020603050405020304" pitchFamily="18" charset="0"/>
            </a:endParaRPr>
          </a:p>
        </p:txBody>
      </p:sp>
      <p:cxnSp>
        <p:nvCxnSpPr>
          <p:cNvPr id="11" name="Düz Bağlayıcı 10">
            <a:extLst>
              <a:ext uri="{FF2B5EF4-FFF2-40B4-BE49-F238E27FC236}">
                <a16:creationId xmlns:a16="http://schemas.microsoft.com/office/drawing/2014/main" id="{1FE596FA-388B-7835-2CD7-2A6ED5F140A6}"/>
              </a:ext>
            </a:extLst>
          </p:cNvPr>
          <p:cNvCxnSpPr/>
          <p:nvPr/>
        </p:nvCxnSpPr>
        <p:spPr>
          <a:xfrm>
            <a:off x="1619249" y="1280271"/>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Metin Kutusu 2">
            <a:extLst>
              <a:ext uri="{FF2B5EF4-FFF2-40B4-BE49-F238E27FC236}">
                <a16:creationId xmlns:a16="http://schemas.microsoft.com/office/drawing/2014/main" id="{3D1D479D-5456-6AD8-3488-926600246850}"/>
              </a:ext>
            </a:extLst>
          </p:cNvPr>
          <p:cNvSpPr txBox="1">
            <a:spLocks noChangeArrowheads="1"/>
          </p:cNvSpPr>
          <p:nvPr/>
        </p:nvSpPr>
        <p:spPr bwMode="auto">
          <a:xfrm>
            <a:off x="1134420" y="1339530"/>
            <a:ext cx="3841115" cy="237611"/>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NEWS FROM </a:t>
            </a:r>
            <a:r>
              <a:rPr lang="tr-TR" sz="1200" dirty="0">
                <a:solidFill>
                  <a:srgbClr val="1F497D"/>
                </a:solidFill>
                <a:latin typeface="Bahnschrift SemiBold" panose="020B0502040204020203" pitchFamily="34" charset="0"/>
                <a:ea typeface="Times New Roman" panose="02020603050405020304" pitchFamily="18" charset="0"/>
              </a:rPr>
              <a:t>THE</a:t>
            </a:r>
            <a:r>
              <a:rPr lang="tr-TR" sz="1200" dirty="0">
                <a:solidFill>
                  <a:srgbClr val="1F497D"/>
                </a:solidFill>
                <a:effectLst/>
                <a:latin typeface="Bahnschrift SemiBold" panose="020B0502040204020203" pitchFamily="34" charset="0"/>
                <a:ea typeface="Times New Roman" panose="02020603050405020304" pitchFamily="18" charset="0"/>
              </a:rPr>
              <a:t> FACULTY</a:t>
            </a:r>
            <a:endParaRPr lang="tr-TR" sz="1100" dirty="0">
              <a:effectLst/>
              <a:latin typeface="Times New Roman" panose="02020603050405020304" pitchFamily="18" charset="0"/>
              <a:ea typeface="Times New Roman" panose="02020603050405020304" pitchFamily="18" charset="0"/>
            </a:endParaRPr>
          </a:p>
        </p:txBody>
      </p:sp>
      <p:cxnSp>
        <p:nvCxnSpPr>
          <p:cNvPr id="16" name="Düz Bağlayıcı 15">
            <a:extLst>
              <a:ext uri="{FF2B5EF4-FFF2-40B4-BE49-F238E27FC236}">
                <a16:creationId xmlns:a16="http://schemas.microsoft.com/office/drawing/2014/main" id="{54202EAC-3216-E268-88A0-BE5D70C06E4F}"/>
              </a:ext>
            </a:extLst>
          </p:cNvPr>
          <p:cNvCxnSpPr/>
          <p:nvPr/>
        </p:nvCxnSpPr>
        <p:spPr>
          <a:xfrm>
            <a:off x="1619249" y="960972"/>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Dikdörtgen 17">
            <a:extLst>
              <a:ext uri="{FF2B5EF4-FFF2-40B4-BE49-F238E27FC236}">
                <a16:creationId xmlns:a16="http://schemas.microsoft.com/office/drawing/2014/main" id="{FB81DD33-D8E8-121E-EEB0-53D93348AADB}"/>
              </a:ext>
            </a:extLst>
          </p:cNvPr>
          <p:cNvSpPr/>
          <p:nvPr/>
        </p:nvSpPr>
        <p:spPr>
          <a:xfrm>
            <a:off x="1153529" y="586187"/>
            <a:ext cx="3958915" cy="355762"/>
          </a:xfrm>
          <a:prstGeom prst="rect">
            <a:avLst/>
          </a:prstGeom>
          <a:solidFill>
            <a:srgbClr val="C9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ABA385A1-7744-2EA2-687C-D405C517D81A}"/>
              </a:ext>
            </a:extLst>
          </p:cNvPr>
          <p:cNvSpPr txBox="1"/>
          <p:nvPr/>
        </p:nvSpPr>
        <p:spPr>
          <a:xfrm>
            <a:off x="1224012" y="567383"/>
            <a:ext cx="3749120" cy="338554"/>
          </a:xfrm>
          <a:prstGeom prst="rect">
            <a:avLst/>
          </a:prstGeom>
          <a:noFill/>
        </p:spPr>
        <p:txBody>
          <a:bodyPr wrap="square" rtlCol="0">
            <a:spAutoFit/>
          </a:bodyPr>
          <a:lstStyle/>
          <a:p>
            <a:pPr algn="ctr"/>
            <a:r>
              <a:rPr lang="tr-TR" sz="1600" b="1" dirty="0" err="1"/>
              <a:t>Faculty</a:t>
            </a:r>
            <a:r>
              <a:rPr lang="tr-TR" sz="1600" b="1" dirty="0"/>
              <a:t> of Sports </a:t>
            </a:r>
            <a:r>
              <a:rPr lang="tr-TR" sz="1600" b="1" dirty="0" err="1"/>
              <a:t>Sciences</a:t>
            </a:r>
            <a:endParaRPr lang="tr-TR" sz="1600" b="1" dirty="0"/>
          </a:p>
        </p:txBody>
      </p:sp>
    </p:spTree>
    <p:extLst>
      <p:ext uri="{BB962C8B-B14F-4D97-AF65-F5344CB8AC3E}">
        <p14:creationId xmlns:p14="http://schemas.microsoft.com/office/powerpoint/2010/main" val="345412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3F4AA-4904-4852-AA2B-FA3614C5753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B4D6062-7997-4F85-8D32-029766262FB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BDE23095-4061-4C20-8609-642244026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0313" cy="7559675"/>
          </a:xfrm>
          <a:prstGeom prst="rect">
            <a:avLst/>
          </a:prstGeom>
        </p:spPr>
      </p:pic>
      <p:sp>
        <p:nvSpPr>
          <p:cNvPr id="17" name="Metin kutusu 16">
            <a:extLst>
              <a:ext uri="{FF2B5EF4-FFF2-40B4-BE49-F238E27FC236}">
                <a16:creationId xmlns:a16="http://schemas.microsoft.com/office/drawing/2014/main" id="{1C0CFAA5-2EF8-B415-B30B-A4338FE47D33}"/>
              </a:ext>
            </a:extLst>
          </p:cNvPr>
          <p:cNvSpPr txBox="1"/>
          <p:nvPr/>
        </p:nvSpPr>
        <p:spPr>
          <a:xfrm>
            <a:off x="1200310" y="1551588"/>
            <a:ext cx="3838834" cy="861774"/>
          </a:xfrm>
          <a:prstGeom prst="rect">
            <a:avLst/>
          </a:prstGeom>
          <a:noFill/>
        </p:spPr>
        <p:txBody>
          <a:bodyPr wrap="square">
            <a:spAutoFit/>
          </a:bodyPr>
          <a:lstStyle/>
          <a:p>
            <a:pPr algn="just">
              <a:spcAft>
                <a:spcPts val="800"/>
              </a:spcAft>
            </a:pP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Rekreasyon Bölümü Öğr. Gör. Birol Çağatay YAŞAR, Su Sporları Kampı Dersi kapsamında 9-13 Mayıs tarihleri arasında Rekreasyon Bölümü öğrencileri ile birlikte Kuşadası’nda yelkenli tekne, rüzgar sörfü ve kano eğitimlerini içeren Su Sporları Kampını gerçekleştirmiştir.</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93216" y="3707829"/>
            <a:ext cx="2695103" cy="3593471"/>
          </a:xfrm>
          <a:prstGeom prst="rect">
            <a:avLst/>
          </a:prstGeom>
        </p:spPr>
      </p:pic>
      <p:sp>
        <p:nvSpPr>
          <p:cNvPr id="10" name="Metin kutusu 9">
            <a:extLst>
              <a:ext uri="{FF2B5EF4-FFF2-40B4-BE49-F238E27FC236}">
                <a16:creationId xmlns:a16="http://schemas.microsoft.com/office/drawing/2014/main" id="{B0511704-C681-C7AA-CD16-B4D5BDC8929E}"/>
              </a:ext>
            </a:extLst>
          </p:cNvPr>
          <p:cNvSpPr txBox="1"/>
          <p:nvPr/>
        </p:nvSpPr>
        <p:spPr>
          <a:xfrm>
            <a:off x="1201479" y="2553140"/>
            <a:ext cx="3838834" cy="707886"/>
          </a:xfrm>
          <a:prstGeom prst="rect">
            <a:avLst/>
          </a:prstGeom>
          <a:noFill/>
        </p:spPr>
        <p:txBody>
          <a:bodyPr wrap="square">
            <a:spAutoFit/>
          </a:bodyPr>
          <a:lstStyle/>
          <a:p>
            <a:pPr algn="just">
              <a:spcAft>
                <a:spcPts val="800"/>
              </a:spcAft>
            </a:pP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Recreation Department Lecturer Birol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Çağatay</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YAŞAR, as part of the Water Sports Camp course, conducted a Water Sports Camp in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Kuşadası</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with Recreation Department students from May 9th to 13th, which included training in sailing, windsurfing, and canoeing.</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Metin kutusu 12">
            <a:extLst>
              <a:ext uri="{FF2B5EF4-FFF2-40B4-BE49-F238E27FC236}">
                <a16:creationId xmlns:a16="http://schemas.microsoft.com/office/drawing/2014/main" id="{28B17D3A-5CB5-7CB0-BB00-814D11DD1512}"/>
              </a:ext>
            </a:extLst>
          </p:cNvPr>
          <p:cNvSpPr txBox="1"/>
          <p:nvPr/>
        </p:nvSpPr>
        <p:spPr>
          <a:xfrm>
            <a:off x="-96136" y="825444"/>
            <a:ext cx="1269930" cy="4295407"/>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T.C.</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Üniversitesi</a:t>
            </a:r>
          </a:p>
          <a:p>
            <a:pPr marL="76835" marR="24130" algn="ctr">
              <a:spcBef>
                <a:spcPts val="79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SAHİBİ</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MÜTEVELLİ HEYET BAŞKANI</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YAYIN</a:t>
            </a:r>
            <a:r>
              <a:rPr lang="tr-TR" sz="600" b="1" u="sng"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KURULU</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lnSpc>
                <a:spcPct val="111000"/>
              </a:lnSpc>
              <a:spcBef>
                <a:spcPts val="92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(Rektör V.)</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a:t>
            </a:r>
            <a:r>
              <a:rPr lang="tr-TR" sz="600" b="1" spc="2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 Fatih Serdar ŞENDURAN</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Metin kutusu 13">
            <a:extLst>
              <a:ext uri="{FF2B5EF4-FFF2-40B4-BE49-F238E27FC236}">
                <a16:creationId xmlns:a16="http://schemas.microsoft.com/office/drawing/2014/main" id="{F1317E9F-B056-1A1C-D5E7-BCED6B6FC6EB}"/>
              </a:ext>
            </a:extLst>
          </p:cNvPr>
          <p:cNvSpPr txBox="1"/>
          <p:nvPr/>
        </p:nvSpPr>
        <p:spPr>
          <a:xfrm>
            <a:off x="-96136" y="4117208"/>
            <a:ext cx="1269930" cy="4000711"/>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a:t>
            </a:r>
          </a:p>
          <a:p>
            <a:pPr marL="76835" marR="24130" algn="ctr">
              <a:spcBef>
                <a:spcPts val="79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THE PRESIDENT OF THE BOARD OF TRUSTEES</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EDITORIAL BOARD</a:t>
            </a:r>
          </a:p>
          <a:p>
            <a:pPr marL="75565" marR="24130" algn="ctr">
              <a:spcBef>
                <a:spcPts val="100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Rector</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Prof. Dr. 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Dean)</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Prof. Dr. Fatih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Serdar ŞENDURAN</a:t>
            </a:r>
          </a:p>
          <a:p>
            <a:pPr marL="74295" algn="ctr">
              <a:lnSpc>
                <a:spcPct val="111000"/>
              </a:lnSpc>
            </a:pPr>
            <a:r>
              <a:rPr lang="tr-TR" sz="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Dean)</a:t>
            </a: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Metin Kutusu 2">
            <a:extLst>
              <a:ext uri="{FF2B5EF4-FFF2-40B4-BE49-F238E27FC236}">
                <a16:creationId xmlns:a16="http://schemas.microsoft.com/office/drawing/2014/main" id="{0BC147B0-D564-0BEB-3CEE-8B63C5253BC8}"/>
              </a:ext>
            </a:extLst>
          </p:cNvPr>
          <p:cNvSpPr txBox="1">
            <a:spLocks noChangeArrowheads="1"/>
          </p:cNvSpPr>
          <p:nvPr/>
        </p:nvSpPr>
        <p:spPr bwMode="auto">
          <a:xfrm>
            <a:off x="1124484" y="960972"/>
            <a:ext cx="3841115" cy="552450"/>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FAKÜLTEMİZDEN HABERLER</a:t>
            </a:r>
            <a:endParaRPr lang="tr-TR" sz="1100" dirty="0">
              <a:effectLst/>
              <a:latin typeface="Times New Roman" panose="02020603050405020304" pitchFamily="18" charset="0"/>
              <a:ea typeface="Times New Roman" panose="02020603050405020304" pitchFamily="18" charset="0"/>
            </a:endParaRPr>
          </a:p>
        </p:txBody>
      </p:sp>
      <p:cxnSp>
        <p:nvCxnSpPr>
          <p:cNvPr id="11" name="Düz Bağlayıcı 10">
            <a:extLst>
              <a:ext uri="{FF2B5EF4-FFF2-40B4-BE49-F238E27FC236}">
                <a16:creationId xmlns:a16="http://schemas.microsoft.com/office/drawing/2014/main" id="{21EC995D-FEF3-67AE-80C5-352B7811467F}"/>
              </a:ext>
            </a:extLst>
          </p:cNvPr>
          <p:cNvCxnSpPr/>
          <p:nvPr/>
        </p:nvCxnSpPr>
        <p:spPr>
          <a:xfrm>
            <a:off x="1619249" y="1280271"/>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Metin Kutusu 2">
            <a:extLst>
              <a:ext uri="{FF2B5EF4-FFF2-40B4-BE49-F238E27FC236}">
                <a16:creationId xmlns:a16="http://schemas.microsoft.com/office/drawing/2014/main" id="{EFBD6446-EF1A-6C26-1ECB-87682F43C37C}"/>
              </a:ext>
            </a:extLst>
          </p:cNvPr>
          <p:cNvSpPr txBox="1">
            <a:spLocks noChangeArrowheads="1"/>
          </p:cNvSpPr>
          <p:nvPr/>
        </p:nvSpPr>
        <p:spPr bwMode="auto">
          <a:xfrm>
            <a:off x="1134420" y="1339530"/>
            <a:ext cx="3841115" cy="237611"/>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NEWS FROM </a:t>
            </a:r>
            <a:r>
              <a:rPr lang="tr-TR" sz="1200" dirty="0">
                <a:solidFill>
                  <a:srgbClr val="1F497D"/>
                </a:solidFill>
                <a:latin typeface="Bahnschrift SemiBold" panose="020B0502040204020203" pitchFamily="34" charset="0"/>
                <a:ea typeface="Times New Roman" panose="02020603050405020304" pitchFamily="18" charset="0"/>
              </a:rPr>
              <a:t>THE</a:t>
            </a:r>
            <a:r>
              <a:rPr lang="tr-TR" sz="1200" dirty="0">
                <a:solidFill>
                  <a:srgbClr val="1F497D"/>
                </a:solidFill>
                <a:effectLst/>
                <a:latin typeface="Bahnschrift SemiBold" panose="020B0502040204020203" pitchFamily="34" charset="0"/>
                <a:ea typeface="Times New Roman" panose="02020603050405020304" pitchFamily="18" charset="0"/>
              </a:rPr>
              <a:t> FACULTY</a:t>
            </a:r>
            <a:endParaRPr lang="tr-TR" sz="1100" dirty="0">
              <a:effectLst/>
              <a:latin typeface="Times New Roman" panose="02020603050405020304" pitchFamily="18" charset="0"/>
              <a:ea typeface="Times New Roman" panose="02020603050405020304" pitchFamily="18" charset="0"/>
            </a:endParaRPr>
          </a:p>
        </p:txBody>
      </p:sp>
      <p:cxnSp>
        <p:nvCxnSpPr>
          <p:cNvPr id="16" name="Düz Bağlayıcı 15">
            <a:extLst>
              <a:ext uri="{FF2B5EF4-FFF2-40B4-BE49-F238E27FC236}">
                <a16:creationId xmlns:a16="http://schemas.microsoft.com/office/drawing/2014/main" id="{5D541319-26D0-B013-9FB9-3C6478AFEC50}"/>
              </a:ext>
            </a:extLst>
          </p:cNvPr>
          <p:cNvCxnSpPr/>
          <p:nvPr/>
        </p:nvCxnSpPr>
        <p:spPr>
          <a:xfrm>
            <a:off x="1619249" y="960972"/>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Dikdörtgen 17">
            <a:extLst>
              <a:ext uri="{FF2B5EF4-FFF2-40B4-BE49-F238E27FC236}">
                <a16:creationId xmlns:a16="http://schemas.microsoft.com/office/drawing/2014/main" id="{D0DA96CD-FF09-0B90-88A0-236CE31827C9}"/>
              </a:ext>
            </a:extLst>
          </p:cNvPr>
          <p:cNvSpPr/>
          <p:nvPr/>
        </p:nvSpPr>
        <p:spPr>
          <a:xfrm>
            <a:off x="1153529" y="586187"/>
            <a:ext cx="3958915" cy="355762"/>
          </a:xfrm>
          <a:prstGeom prst="rect">
            <a:avLst/>
          </a:prstGeom>
          <a:solidFill>
            <a:srgbClr val="C9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84424984-F6E1-FCDD-A82D-CAF460453141}"/>
              </a:ext>
            </a:extLst>
          </p:cNvPr>
          <p:cNvSpPr txBox="1"/>
          <p:nvPr/>
        </p:nvSpPr>
        <p:spPr>
          <a:xfrm>
            <a:off x="1224012" y="567383"/>
            <a:ext cx="3749120" cy="338554"/>
          </a:xfrm>
          <a:prstGeom prst="rect">
            <a:avLst/>
          </a:prstGeom>
          <a:noFill/>
        </p:spPr>
        <p:txBody>
          <a:bodyPr wrap="square" rtlCol="0">
            <a:spAutoFit/>
          </a:bodyPr>
          <a:lstStyle/>
          <a:p>
            <a:pPr algn="ctr"/>
            <a:r>
              <a:rPr lang="tr-TR" sz="1600" b="1" dirty="0" err="1"/>
              <a:t>Faculty</a:t>
            </a:r>
            <a:r>
              <a:rPr lang="tr-TR" sz="1600" b="1" dirty="0"/>
              <a:t> of Sports </a:t>
            </a:r>
            <a:r>
              <a:rPr lang="tr-TR" sz="1600" b="1" dirty="0" err="1"/>
              <a:t>Sciences</a:t>
            </a:r>
            <a:endParaRPr lang="tr-TR" sz="1600" b="1" dirty="0"/>
          </a:p>
        </p:txBody>
      </p:sp>
    </p:spTree>
    <p:extLst>
      <p:ext uri="{BB962C8B-B14F-4D97-AF65-F5344CB8AC3E}">
        <p14:creationId xmlns:p14="http://schemas.microsoft.com/office/powerpoint/2010/main" val="294824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3F4AA-4904-4852-AA2B-FA3614C5753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B4D6062-7997-4F85-8D32-029766262FB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BDE23095-4061-4C20-8609-642244026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0313" cy="7559675"/>
          </a:xfrm>
          <a:prstGeom prst="rect">
            <a:avLst/>
          </a:prstGeom>
        </p:spPr>
      </p:pic>
      <p:sp>
        <p:nvSpPr>
          <p:cNvPr id="6" name="Metin Kutusu 2">
            <a:extLst>
              <a:ext uri="{FF2B5EF4-FFF2-40B4-BE49-F238E27FC236}">
                <a16:creationId xmlns:a16="http://schemas.microsoft.com/office/drawing/2014/main" id="{D1691400-BD89-49CF-9465-BD255BEF0FAD}"/>
              </a:ext>
            </a:extLst>
          </p:cNvPr>
          <p:cNvSpPr txBox="1">
            <a:spLocks noChangeArrowheads="1"/>
          </p:cNvSpPr>
          <p:nvPr/>
        </p:nvSpPr>
        <p:spPr bwMode="auto">
          <a:xfrm>
            <a:off x="1124485" y="956969"/>
            <a:ext cx="3841115" cy="552450"/>
          </a:xfrm>
          <a:prstGeom prst="rect">
            <a:avLst/>
          </a:prstGeom>
          <a:noFill/>
          <a:ln w="9525">
            <a:noFill/>
            <a:miter lim="800000"/>
            <a:headEnd/>
            <a:tailEnd/>
          </a:ln>
        </p:spPr>
        <p:txBody>
          <a:bodyPr rot="0" vert="horz" wrap="square" lIns="91440" tIns="45720" rIns="91440" bIns="45720" anchor="t" anchorCtr="0">
            <a:noAutofit/>
          </a:bodyPr>
          <a:lstStyle/>
          <a:p>
            <a:pPr algn="ctr"/>
            <a:r>
              <a:rPr lang="tr-TR" sz="1100" dirty="0">
                <a:solidFill>
                  <a:schemeClr val="accent1">
                    <a:lumMod val="75000"/>
                  </a:schemeClr>
                </a:solidFill>
                <a:effectLst/>
                <a:latin typeface="Bahnschrift SemiBold" panose="020B0502040204020203" pitchFamily="34" charset="0"/>
                <a:ea typeface="Times New Roman" panose="02020603050405020304" pitchFamily="18" charset="0"/>
              </a:rPr>
              <a:t>AKADEMİK ÇALIŞMALAR</a:t>
            </a:r>
          </a:p>
        </p:txBody>
      </p:sp>
      <p:cxnSp>
        <p:nvCxnSpPr>
          <p:cNvPr id="8" name="Düz Bağlayıcı 7">
            <a:extLst>
              <a:ext uri="{FF2B5EF4-FFF2-40B4-BE49-F238E27FC236}">
                <a16:creationId xmlns:a16="http://schemas.microsoft.com/office/drawing/2014/main" id="{BC9EC1A9-94B3-4170-AB52-E189BCCD056A}"/>
              </a:ext>
            </a:extLst>
          </p:cNvPr>
          <p:cNvCxnSpPr/>
          <p:nvPr/>
        </p:nvCxnSpPr>
        <p:spPr>
          <a:xfrm>
            <a:off x="1619249" y="1241003"/>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Dikdörtgen 8"/>
          <p:cNvSpPr/>
          <p:nvPr/>
        </p:nvSpPr>
        <p:spPr>
          <a:xfrm>
            <a:off x="1338889" y="1849402"/>
            <a:ext cx="3412308" cy="4862870"/>
          </a:xfrm>
          <a:prstGeom prst="rect">
            <a:avLst/>
          </a:prstGeom>
        </p:spPr>
        <p:txBody>
          <a:bodyPr wrap="square">
            <a:spAutoFit/>
          </a:bodyPr>
          <a:lstStyle/>
          <a:p>
            <a:pPr marL="342900" lvl="0" indent="-342900" algn="just">
              <a:spcAft>
                <a:spcPts val="0"/>
              </a:spcAft>
              <a:buFont typeface="+mj-lt"/>
              <a:buAutoNum type="arabicPeriod"/>
              <a:tabLst>
                <a:tab pos="457200" algn="l"/>
              </a:tabLst>
            </a:pPr>
            <a:r>
              <a:rPr lang="tr-TR" sz="1000" dirty="0">
                <a:latin typeface="Times New Roman" panose="02020603050405020304" pitchFamily="18" charset="0"/>
                <a:ea typeface="Times New Roman" panose="02020603050405020304" pitchFamily="18" charset="0"/>
                <a:cs typeface="Times New Roman" panose="02020603050405020304" pitchFamily="18" charset="0"/>
              </a:rPr>
              <a:t>Orhan, B. E.,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Astuti</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Y., Diana, K.,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Erianti</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E., Bakar, Y., &amp;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Haryanto</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B. (2024). Play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therapy</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through</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the</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eyes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of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families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i="1" dirty="0" err="1">
                <a:latin typeface="Times New Roman" panose="02020603050405020304" pitchFamily="18" charset="0"/>
                <a:ea typeface="Times New Roman" panose="02020603050405020304" pitchFamily="18" charset="0"/>
                <a:cs typeface="Times New Roman" panose="02020603050405020304" pitchFamily="18" charset="0"/>
              </a:rPr>
              <a:t>Fizjoterapia</a:t>
            </a:r>
            <a:r>
              <a:rPr lang="tr-TR" sz="1000" i="1"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i="1" dirty="0" err="1">
                <a:latin typeface="Times New Roman" panose="02020603050405020304" pitchFamily="18" charset="0"/>
                <a:ea typeface="Times New Roman" panose="02020603050405020304" pitchFamily="18" charset="0"/>
                <a:cs typeface="Times New Roman" panose="02020603050405020304" pitchFamily="18" charset="0"/>
              </a:rPr>
              <a:t>Polska</a:t>
            </a:r>
            <a:r>
              <a:rPr lang="tr-TR" sz="1000" i="1" dirty="0">
                <a:latin typeface="Times New Roman" panose="02020603050405020304" pitchFamily="18" charset="0"/>
                <a:ea typeface="Times New Roman" panose="02020603050405020304" pitchFamily="18" charset="0"/>
                <a:cs typeface="Times New Roman" panose="02020603050405020304" pitchFamily="18" charset="0"/>
              </a:rPr>
              <a:t>, 24</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(2), 1-10.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Scopus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Q4)</a:t>
            </a:r>
          </a:p>
          <a:p>
            <a:pPr marL="342900" lvl="0" indent="-342900" algn="just">
              <a:spcAft>
                <a:spcPts val="0"/>
              </a:spcAft>
              <a:buFont typeface="+mj-lt"/>
              <a:buAutoNum type="arabicPeriod"/>
              <a:tabLst>
                <a:tab pos="457200" algn="l"/>
              </a:tabLst>
            </a:pP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tabLst>
                <a:tab pos="457200" algn="l"/>
              </a:tabLst>
            </a:pP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Irawan</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R.,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Yenes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R.,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Tri</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M. D.,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Komaini</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García-Fernández</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J., Orhan, B. E., &amp;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Ayubi</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N. (2024). Design of a sensor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technology-based</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hand-eye</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coordination</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measuring</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tool</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Validity</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and</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reliability</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i="1" dirty="0" err="1">
                <a:latin typeface="Times New Roman" panose="02020603050405020304" pitchFamily="18" charset="0"/>
                <a:ea typeface="Times New Roman" panose="02020603050405020304" pitchFamily="18" charset="0"/>
                <a:cs typeface="Times New Roman" panose="02020603050405020304" pitchFamily="18" charset="0"/>
              </a:rPr>
              <a:t>Retos</a:t>
            </a:r>
            <a:r>
              <a:rPr lang="tr-TR" sz="1000" i="1" dirty="0">
                <a:latin typeface="Times New Roman" panose="02020603050405020304" pitchFamily="18" charset="0"/>
                <a:ea typeface="Times New Roman" panose="02020603050405020304" pitchFamily="18" charset="0"/>
                <a:cs typeface="Times New Roman" panose="02020603050405020304" pitchFamily="18" charset="0"/>
              </a:rPr>
              <a:t>, 2024</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(56), 966-973.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Scopus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Q2)</a:t>
            </a:r>
          </a:p>
          <a:p>
            <a:pPr marL="342900" lvl="0" indent="-342900" algn="just">
              <a:spcAft>
                <a:spcPts val="0"/>
              </a:spcAft>
              <a:buFont typeface="+mj-lt"/>
              <a:buAutoNum type="arabicPeriod"/>
              <a:tabLst>
                <a:tab pos="457200" algn="l"/>
              </a:tabLst>
            </a:pP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tabLst>
                <a:tab pos="457200" algn="l"/>
              </a:tabLst>
            </a:pP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Sepdanius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E.,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Sidi</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M. A. B. M.,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Sanuddin</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N. D. B.,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Afriani</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R., Orhan, B. E., &amp;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Mario</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D. (2024).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Investigating</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various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factors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that</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influence</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perceived</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mental</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health</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in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physical</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activity</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participation</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in West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Sumatera</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Indonesia</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An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approach</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using</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SEM-PLS. </a:t>
            </a:r>
            <a:r>
              <a:rPr lang="tr-TR" sz="1000" i="1" dirty="0" err="1">
                <a:latin typeface="Times New Roman" panose="02020603050405020304" pitchFamily="18" charset="0"/>
                <a:ea typeface="Times New Roman" panose="02020603050405020304" pitchFamily="18" charset="0"/>
                <a:cs typeface="Times New Roman" panose="02020603050405020304" pitchFamily="18" charset="0"/>
              </a:rPr>
              <a:t>Retos</a:t>
            </a:r>
            <a:r>
              <a:rPr lang="tr-TR" sz="1000" i="1" dirty="0">
                <a:latin typeface="Times New Roman" panose="02020603050405020304" pitchFamily="18" charset="0"/>
                <a:ea typeface="Times New Roman" panose="02020603050405020304" pitchFamily="18" charset="0"/>
                <a:cs typeface="Times New Roman" panose="02020603050405020304" pitchFamily="18" charset="0"/>
              </a:rPr>
              <a:t>, 2023</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(56), 1075-1085.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Scopus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Q2)</a:t>
            </a:r>
          </a:p>
          <a:p>
            <a:pPr marL="342900" lvl="0" indent="-342900" algn="just">
              <a:spcAft>
                <a:spcPts val="0"/>
              </a:spcAft>
              <a:buFont typeface="+mj-lt"/>
              <a:buAutoNum type="arabicPeriod"/>
              <a:tabLst>
                <a:tab pos="457200" algn="l"/>
              </a:tabLst>
            </a:pP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tabLst>
                <a:tab pos="457200" algn="l"/>
              </a:tabLst>
            </a:pP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Insani</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K.,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Welis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W.,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Bahtra</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R.,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Putra</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 N.,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Ockta</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Y., Hasan, H., &amp; Orhan, B. E. (2024).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The</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impact</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of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training</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methods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and</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endurance</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on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developing</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basic</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football</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technical</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skills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in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extracurricular</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football</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programs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i="1" dirty="0" err="1">
                <a:latin typeface="Times New Roman" panose="02020603050405020304" pitchFamily="18" charset="0"/>
                <a:ea typeface="Times New Roman" panose="02020603050405020304" pitchFamily="18" charset="0"/>
                <a:cs typeface="Times New Roman" panose="02020603050405020304" pitchFamily="18" charset="0"/>
              </a:rPr>
              <a:t>Community</a:t>
            </a:r>
            <a:r>
              <a:rPr lang="tr-TR" sz="1000" i="1"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i="1" dirty="0" err="1">
                <a:latin typeface="Times New Roman" panose="02020603050405020304" pitchFamily="18" charset="0"/>
                <a:ea typeface="Times New Roman" panose="02020603050405020304" pitchFamily="18" charset="0"/>
                <a:cs typeface="Times New Roman" panose="02020603050405020304" pitchFamily="18" charset="0"/>
              </a:rPr>
              <a:t>Practitioner</a:t>
            </a:r>
            <a:r>
              <a:rPr lang="tr-TR" sz="1000" i="1" dirty="0">
                <a:latin typeface="Times New Roman" panose="02020603050405020304" pitchFamily="18" charset="0"/>
                <a:ea typeface="Times New Roman" panose="02020603050405020304" pitchFamily="18" charset="0"/>
                <a:cs typeface="Times New Roman" panose="02020603050405020304" pitchFamily="18" charset="0"/>
              </a:rPr>
              <a:t>, 21</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(05), 1103-1112.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Scopus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Q4)</a:t>
            </a:r>
          </a:p>
          <a:p>
            <a:pPr marL="342900" lvl="0" indent="-342900" algn="just">
              <a:spcAft>
                <a:spcPts val="0"/>
              </a:spcAft>
              <a:buFont typeface="+mj-lt"/>
              <a:buAutoNum type="arabicPeriod"/>
              <a:tabLst>
                <a:tab pos="457200" algn="l"/>
              </a:tabLst>
            </a:pP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tabLst>
                <a:tab pos="457200" algn="l"/>
              </a:tabLst>
            </a:pPr>
            <a:r>
              <a:rPr lang="tr-TR" sz="1000" dirty="0">
                <a:latin typeface="Times New Roman" panose="02020603050405020304" pitchFamily="18" charset="0"/>
                <a:ea typeface="Times New Roman" panose="02020603050405020304" pitchFamily="18" charset="0"/>
                <a:cs typeface="Times New Roman" panose="02020603050405020304" pitchFamily="18" charset="0"/>
              </a:rPr>
              <a:t>Orhan, B. E., Karadağ, B.,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Astuti</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Y., &amp; Aydin, Y. (2024).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The</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relationship</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between</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enjoyment</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of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physical</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activity</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and</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perceived</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barriers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to</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participating</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in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physical</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activity</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i="1" dirty="0">
                <a:latin typeface="Times New Roman" panose="02020603050405020304" pitchFamily="18" charset="0"/>
                <a:ea typeface="Times New Roman" panose="02020603050405020304" pitchFamily="18" charset="0"/>
                <a:cs typeface="Times New Roman" panose="02020603050405020304" pitchFamily="18" charset="0"/>
              </a:rPr>
              <a:t>International </a:t>
            </a:r>
            <a:r>
              <a:rPr lang="tr-TR" sz="1000" i="1" dirty="0" err="1">
                <a:latin typeface="Times New Roman" panose="02020603050405020304" pitchFamily="18" charset="0"/>
                <a:ea typeface="Times New Roman" panose="02020603050405020304" pitchFamily="18" charset="0"/>
                <a:cs typeface="Times New Roman" panose="02020603050405020304" pitchFamily="18" charset="0"/>
              </a:rPr>
              <a:t>Journal</a:t>
            </a:r>
            <a:r>
              <a:rPr lang="tr-TR" sz="1000" i="1" dirty="0">
                <a:latin typeface="Times New Roman" panose="02020603050405020304" pitchFamily="18" charset="0"/>
                <a:ea typeface="Times New Roman" panose="02020603050405020304" pitchFamily="18" charset="0"/>
                <a:cs typeface="Times New Roman" panose="02020603050405020304" pitchFamily="18" charset="0"/>
              </a:rPr>
              <a:t> of Human </a:t>
            </a:r>
            <a:r>
              <a:rPr lang="tr-TR" sz="1000" i="1" dirty="0" err="1">
                <a:latin typeface="Times New Roman" panose="02020603050405020304" pitchFamily="18" charset="0"/>
                <a:ea typeface="Times New Roman" panose="02020603050405020304" pitchFamily="18" charset="0"/>
                <a:cs typeface="Times New Roman" panose="02020603050405020304" pitchFamily="18" charset="0"/>
              </a:rPr>
              <a:t>Movement</a:t>
            </a:r>
            <a:r>
              <a:rPr lang="tr-TR" sz="1000" i="1" dirty="0">
                <a:latin typeface="Times New Roman" panose="02020603050405020304" pitchFamily="18" charset="0"/>
                <a:ea typeface="Times New Roman" panose="02020603050405020304" pitchFamily="18" charset="0"/>
                <a:cs typeface="Times New Roman" panose="02020603050405020304" pitchFamily="18" charset="0"/>
              </a:rPr>
              <a:t> </a:t>
            </a:r>
            <a:r>
              <a:rPr lang="tr-TR" sz="1000" i="1" dirty="0" err="1">
                <a:latin typeface="Times New Roman" panose="02020603050405020304" pitchFamily="18" charset="0"/>
                <a:ea typeface="Times New Roman" panose="02020603050405020304" pitchFamily="18" charset="0"/>
                <a:cs typeface="Times New Roman" panose="02020603050405020304" pitchFamily="18" charset="0"/>
              </a:rPr>
              <a:t>and</a:t>
            </a:r>
            <a:r>
              <a:rPr lang="tr-TR" sz="1000" i="1" dirty="0">
                <a:latin typeface="Times New Roman" panose="02020603050405020304" pitchFamily="18" charset="0"/>
                <a:ea typeface="Times New Roman" panose="02020603050405020304" pitchFamily="18" charset="0"/>
                <a:cs typeface="Times New Roman" panose="02020603050405020304" pitchFamily="18" charset="0"/>
              </a:rPr>
              <a:t> Sports </a:t>
            </a:r>
            <a:r>
              <a:rPr lang="tr-TR" sz="1000" i="1" dirty="0" err="1">
                <a:latin typeface="Times New Roman" panose="02020603050405020304" pitchFamily="18" charset="0"/>
                <a:ea typeface="Times New Roman" panose="02020603050405020304" pitchFamily="18" charset="0"/>
                <a:cs typeface="Times New Roman" panose="02020603050405020304" pitchFamily="18" charset="0"/>
              </a:rPr>
              <a:t>Sciences</a:t>
            </a:r>
            <a:r>
              <a:rPr lang="tr-TR" sz="1000" i="1" dirty="0">
                <a:latin typeface="Times New Roman" panose="02020603050405020304" pitchFamily="18" charset="0"/>
                <a:ea typeface="Times New Roman" panose="02020603050405020304" pitchFamily="18" charset="0"/>
                <a:cs typeface="Times New Roman" panose="02020603050405020304" pitchFamily="18" charset="0"/>
              </a:rPr>
              <a:t>, 12</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(3), 471-482.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Scopus</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Q3)</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Metin Kutusu 2">
            <a:extLst>
              <a:ext uri="{FF2B5EF4-FFF2-40B4-BE49-F238E27FC236}">
                <a16:creationId xmlns:a16="http://schemas.microsoft.com/office/drawing/2014/main" id="{5427B3AA-1A9F-7193-F9ED-E7640DA5C930}"/>
              </a:ext>
            </a:extLst>
          </p:cNvPr>
          <p:cNvSpPr txBox="1">
            <a:spLocks noChangeArrowheads="1"/>
          </p:cNvSpPr>
          <p:nvPr/>
        </p:nvSpPr>
        <p:spPr bwMode="auto">
          <a:xfrm>
            <a:off x="1149140" y="1304091"/>
            <a:ext cx="3841115" cy="552450"/>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ACADEMIC STUDIES</a:t>
            </a:r>
            <a:endParaRPr lang="tr-TR" sz="1100" dirty="0">
              <a:effectLst/>
              <a:latin typeface="Times New Roman" panose="02020603050405020304" pitchFamily="18" charset="0"/>
              <a:ea typeface="Times New Roman" panose="02020603050405020304" pitchFamily="18" charset="0"/>
            </a:endParaRPr>
          </a:p>
        </p:txBody>
      </p:sp>
      <p:sp>
        <p:nvSpPr>
          <p:cNvPr id="12" name="Metin kutusu 11">
            <a:extLst>
              <a:ext uri="{FF2B5EF4-FFF2-40B4-BE49-F238E27FC236}">
                <a16:creationId xmlns:a16="http://schemas.microsoft.com/office/drawing/2014/main" id="{A8C9E073-26AE-4C74-5BD3-F44AC9538479}"/>
              </a:ext>
            </a:extLst>
          </p:cNvPr>
          <p:cNvSpPr txBox="1"/>
          <p:nvPr/>
        </p:nvSpPr>
        <p:spPr>
          <a:xfrm>
            <a:off x="-96136" y="825444"/>
            <a:ext cx="1269930" cy="4295407"/>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T.C.</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Üniversitesi</a:t>
            </a:r>
          </a:p>
          <a:p>
            <a:pPr marL="76835" marR="24130" algn="ctr">
              <a:spcBef>
                <a:spcPts val="79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SAHİBİ</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MÜTEVELLİ HEYET BAŞKANI</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YAYIN</a:t>
            </a:r>
            <a:r>
              <a:rPr lang="tr-TR" sz="600" b="1" u="sng"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KURULU</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lnSpc>
                <a:spcPct val="111000"/>
              </a:lnSpc>
              <a:spcBef>
                <a:spcPts val="92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(Rektör V.)</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a:t>
            </a:r>
            <a:r>
              <a:rPr lang="tr-TR" sz="600" b="1" spc="2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 Fatih Serdar ŞENDURAN</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Metin kutusu 12">
            <a:extLst>
              <a:ext uri="{FF2B5EF4-FFF2-40B4-BE49-F238E27FC236}">
                <a16:creationId xmlns:a16="http://schemas.microsoft.com/office/drawing/2014/main" id="{BDCD0FA9-3361-2825-BBDD-770505078988}"/>
              </a:ext>
            </a:extLst>
          </p:cNvPr>
          <p:cNvSpPr txBox="1"/>
          <p:nvPr/>
        </p:nvSpPr>
        <p:spPr>
          <a:xfrm>
            <a:off x="-96136" y="4117208"/>
            <a:ext cx="1269930" cy="4000711"/>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a:t>
            </a:r>
          </a:p>
          <a:p>
            <a:pPr marL="76835" marR="24130" algn="ctr">
              <a:spcBef>
                <a:spcPts val="79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THE PRESIDENT OF THE BOARD OF TRUSTEES</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EDITORIAL BOARD</a:t>
            </a:r>
          </a:p>
          <a:p>
            <a:pPr marL="75565" marR="24130" algn="ctr">
              <a:spcBef>
                <a:spcPts val="100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Rector</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Prof. Dr. 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Dean)</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Prof. Dr. Fatih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Serdar ŞENDURAN</a:t>
            </a:r>
          </a:p>
          <a:p>
            <a:pPr marL="74295" algn="ctr">
              <a:lnSpc>
                <a:spcPct val="111000"/>
              </a:lnSpc>
            </a:pPr>
            <a:r>
              <a:rPr lang="tr-TR" sz="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Dean)</a:t>
            </a: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4" name="Düz Bağlayıcı 3">
            <a:extLst>
              <a:ext uri="{FF2B5EF4-FFF2-40B4-BE49-F238E27FC236}">
                <a16:creationId xmlns:a16="http://schemas.microsoft.com/office/drawing/2014/main" id="{B4C1B6BB-03A0-17D8-54D1-5A2A7CFEDD06}"/>
              </a:ext>
            </a:extLst>
          </p:cNvPr>
          <p:cNvCxnSpPr/>
          <p:nvPr/>
        </p:nvCxnSpPr>
        <p:spPr>
          <a:xfrm>
            <a:off x="1619249" y="960972"/>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Dikdörtgen 9">
            <a:extLst>
              <a:ext uri="{FF2B5EF4-FFF2-40B4-BE49-F238E27FC236}">
                <a16:creationId xmlns:a16="http://schemas.microsoft.com/office/drawing/2014/main" id="{954E14CD-2A2F-77B1-86E6-C4A8946A6FBF}"/>
              </a:ext>
            </a:extLst>
          </p:cNvPr>
          <p:cNvSpPr/>
          <p:nvPr/>
        </p:nvSpPr>
        <p:spPr>
          <a:xfrm>
            <a:off x="1153529" y="586187"/>
            <a:ext cx="3958915" cy="355762"/>
          </a:xfrm>
          <a:prstGeom prst="rect">
            <a:avLst/>
          </a:prstGeom>
          <a:solidFill>
            <a:srgbClr val="C9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a:extLst>
              <a:ext uri="{FF2B5EF4-FFF2-40B4-BE49-F238E27FC236}">
                <a16:creationId xmlns:a16="http://schemas.microsoft.com/office/drawing/2014/main" id="{E76CC79E-E761-AB04-6925-BB2F01D1C593}"/>
              </a:ext>
            </a:extLst>
          </p:cNvPr>
          <p:cNvSpPr txBox="1"/>
          <p:nvPr/>
        </p:nvSpPr>
        <p:spPr>
          <a:xfrm>
            <a:off x="1224012" y="567383"/>
            <a:ext cx="3749120" cy="338554"/>
          </a:xfrm>
          <a:prstGeom prst="rect">
            <a:avLst/>
          </a:prstGeom>
          <a:noFill/>
        </p:spPr>
        <p:txBody>
          <a:bodyPr wrap="square" rtlCol="0">
            <a:spAutoFit/>
          </a:bodyPr>
          <a:lstStyle/>
          <a:p>
            <a:pPr algn="ctr"/>
            <a:r>
              <a:rPr lang="tr-TR" sz="1600" b="1" dirty="0" err="1"/>
              <a:t>Faculty</a:t>
            </a:r>
            <a:r>
              <a:rPr lang="tr-TR" sz="1600" b="1" dirty="0"/>
              <a:t> of Sports </a:t>
            </a:r>
            <a:r>
              <a:rPr lang="tr-TR" sz="1600" b="1" dirty="0" err="1"/>
              <a:t>Sciences</a:t>
            </a:r>
            <a:endParaRPr lang="tr-TR" sz="1600" b="1" dirty="0"/>
          </a:p>
        </p:txBody>
      </p:sp>
    </p:spTree>
    <p:extLst>
      <p:ext uri="{BB962C8B-B14F-4D97-AF65-F5344CB8AC3E}">
        <p14:creationId xmlns:p14="http://schemas.microsoft.com/office/powerpoint/2010/main" val="396455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3F4AA-4904-4852-AA2B-FA3614C5753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B4D6062-7997-4F85-8D32-029766262FB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BDE23095-4061-4C20-8609-642244026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0313" cy="7559675"/>
          </a:xfrm>
          <a:prstGeom prst="rect">
            <a:avLst/>
          </a:prstGeom>
        </p:spPr>
      </p:pic>
      <p:sp>
        <p:nvSpPr>
          <p:cNvPr id="6" name="Metin Kutusu 2">
            <a:extLst>
              <a:ext uri="{FF2B5EF4-FFF2-40B4-BE49-F238E27FC236}">
                <a16:creationId xmlns:a16="http://schemas.microsoft.com/office/drawing/2014/main" id="{D1691400-BD89-49CF-9465-BD255BEF0FAD}"/>
              </a:ext>
            </a:extLst>
          </p:cNvPr>
          <p:cNvSpPr txBox="1">
            <a:spLocks noChangeArrowheads="1"/>
          </p:cNvSpPr>
          <p:nvPr/>
        </p:nvSpPr>
        <p:spPr bwMode="auto">
          <a:xfrm>
            <a:off x="1150697" y="1081023"/>
            <a:ext cx="3841115" cy="239339"/>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SPOR TARİHİNE İZ BIRAKANLAR</a:t>
            </a:r>
            <a:endParaRPr lang="tr-TR" sz="1100" dirty="0">
              <a:effectLst/>
              <a:latin typeface="Times New Roman" panose="02020603050405020304" pitchFamily="18" charset="0"/>
              <a:ea typeface="Times New Roman" panose="02020603050405020304" pitchFamily="18" charset="0"/>
            </a:endParaRPr>
          </a:p>
        </p:txBody>
      </p:sp>
      <p:cxnSp>
        <p:nvCxnSpPr>
          <p:cNvPr id="7" name="Düz Bağlayıcı 6">
            <a:extLst>
              <a:ext uri="{FF2B5EF4-FFF2-40B4-BE49-F238E27FC236}">
                <a16:creationId xmlns:a16="http://schemas.microsoft.com/office/drawing/2014/main" id="{5414475F-6D78-4437-A6D0-AC72724E5351}"/>
              </a:ext>
            </a:extLst>
          </p:cNvPr>
          <p:cNvCxnSpPr/>
          <p:nvPr/>
        </p:nvCxnSpPr>
        <p:spPr>
          <a:xfrm>
            <a:off x="1619242" y="1081023"/>
            <a:ext cx="304303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Düz Bağlayıcı 7">
            <a:extLst>
              <a:ext uri="{FF2B5EF4-FFF2-40B4-BE49-F238E27FC236}">
                <a16:creationId xmlns:a16="http://schemas.microsoft.com/office/drawing/2014/main" id="{BC9EC1A9-94B3-4170-AB52-E189BCCD056A}"/>
              </a:ext>
            </a:extLst>
          </p:cNvPr>
          <p:cNvCxnSpPr/>
          <p:nvPr/>
        </p:nvCxnSpPr>
        <p:spPr>
          <a:xfrm>
            <a:off x="1619243" y="1364424"/>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Metin Kutusu 2">
            <a:extLst>
              <a:ext uri="{FF2B5EF4-FFF2-40B4-BE49-F238E27FC236}">
                <a16:creationId xmlns:a16="http://schemas.microsoft.com/office/drawing/2014/main" id="{99A46112-375D-4165-A428-0D91A21B1FED}"/>
              </a:ext>
            </a:extLst>
          </p:cNvPr>
          <p:cNvSpPr txBox="1">
            <a:spLocks noChangeArrowheads="1"/>
          </p:cNvSpPr>
          <p:nvPr/>
        </p:nvSpPr>
        <p:spPr bwMode="auto">
          <a:xfrm>
            <a:off x="1220206" y="1648166"/>
            <a:ext cx="3841115" cy="552450"/>
          </a:xfrm>
          <a:prstGeom prst="rect">
            <a:avLst/>
          </a:prstGeom>
          <a:noFill/>
          <a:ln w="9525">
            <a:noFill/>
            <a:miter lim="800000"/>
            <a:headEnd/>
            <a:tailEnd/>
          </a:ln>
        </p:spPr>
        <p:txBody>
          <a:bodyPr rot="0" vert="horz" wrap="square" lIns="91440" tIns="45720" rIns="91440" bIns="45720" anchor="t" anchorCtr="0">
            <a:noAutofit/>
          </a:bodyPr>
          <a:lstStyle/>
          <a:p>
            <a:pPr algn="ctr">
              <a:spcAft>
                <a:spcPts val="6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Mustafa Dağıstanlı</a:t>
            </a:r>
          </a:p>
          <a:p>
            <a:pPr algn="ctr">
              <a:spcAft>
                <a:spcPts val="600"/>
              </a:spcAft>
            </a:pPr>
            <a:r>
              <a:rPr lang="tr-TR" sz="1200" dirty="0">
                <a:latin typeface="Times New Roman" panose="02020603050405020304" pitchFamily="18" charset="0"/>
                <a:ea typeface="Calibri" panose="020F0502020204030204" pitchFamily="34" charset="0"/>
                <a:cs typeface="Times New Roman" panose="02020603050405020304" pitchFamily="18" charset="0"/>
              </a:rPr>
              <a:t>(11 Nisan 1931 - 18 Eylül 2022)</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Metin kutusu 3">
            <a:extLst>
              <a:ext uri="{FF2B5EF4-FFF2-40B4-BE49-F238E27FC236}">
                <a16:creationId xmlns:a16="http://schemas.microsoft.com/office/drawing/2014/main" id="{2E78A052-A4EB-4043-BD90-3E6767CB6B4C}"/>
              </a:ext>
            </a:extLst>
          </p:cNvPr>
          <p:cNvSpPr txBox="1"/>
          <p:nvPr/>
        </p:nvSpPr>
        <p:spPr>
          <a:xfrm>
            <a:off x="1221035" y="4064750"/>
            <a:ext cx="3780235" cy="2708434"/>
          </a:xfrm>
          <a:prstGeom prst="rect">
            <a:avLst/>
          </a:prstGeom>
          <a:noFill/>
        </p:spPr>
        <p:txBody>
          <a:bodyPr wrap="square" rtlCol="0">
            <a:spAutoFit/>
          </a:bodyPr>
          <a:lstStyle/>
          <a:p>
            <a:pPr indent="360000" algn="just"/>
            <a:r>
              <a:rPr lang="tr-TR" sz="1000" dirty="0">
                <a:latin typeface="Times New Roman" panose="02020603050405020304" pitchFamily="18" charset="0"/>
                <a:ea typeface="Calibri" panose="020F0502020204030204" pitchFamily="34" charset="0"/>
                <a:cs typeface="Times New Roman" panose="02020603050405020304" pitchFamily="18" charset="0"/>
              </a:rPr>
              <a:t>1931 yılında Çarşamba ilçesine bağlı </a:t>
            </a:r>
            <a:r>
              <a:rPr lang="tr-TR" sz="1000" dirty="0" err="1">
                <a:latin typeface="Times New Roman" panose="02020603050405020304" pitchFamily="18" charset="0"/>
                <a:ea typeface="Calibri" panose="020F0502020204030204" pitchFamily="34" charset="0"/>
                <a:cs typeface="Times New Roman" panose="02020603050405020304" pitchFamily="18" charset="0"/>
              </a:rPr>
              <a:t>Söğütpınar</a:t>
            </a:r>
            <a:r>
              <a:rPr lang="tr-TR" sz="1000" dirty="0">
                <a:latin typeface="Times New Roman" panose="02020603050405020304" pitchFamily="18" charset="0"/>
                <a:ea typeface="Calibri" panose="020F0502020204030204" pitchFamily="34" charset="0"/>
                <a:cs typeface="Times New Roman" panose="02020603050405020304" pitchFamily="18" charset="0"/>
              </a:rPr>
              <a:t> köyünde dünyaya geldi. Güreşe küçük yaşta başladı. Milli mayoyu ilk kez 1953'te giydi. 1954'te Tokyo'da yapılan Dünya Şampiyonası'nda serbest stilde ilk dünya şampiyonluğunu kazandı. 1955'te Barselona'da düzenlenen Akdeniz Oyunları'nda grekoromen stilde birincilik aldı. 1956'da Melbourne Olimpiyat Oyunları şampiyonu oldu. Altmış iki kiloya geçtikten sonra 1957'de İstanbul'da ve 1959'da Tahran'da Dünya şampiyonluklarını kazandı. Bu arada 1958'de Sofya'da hiç yenilgi almadan dünya ikincisi oldu. 1960'ta Roma Olimpiyat Oyunları'nda altın madalyayı, ardından aynı yıl Burgaz'da Balkan şampiyonluğunu kazandı ve güreşi bıraktı.</a:t>
            </a:r>
          </a:p>
          <a:p>
            <a:pPr indent="360000" algn="just"/>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r>
              <a:rPr lang="tr-TR" sz="1000" dirty="0">
                <a:latin typeface="Times New Roman" panose="02020603050405020304" pitchFamily="18" charset="0"/>
                <a:ea typeface="Calibri" panose="020F0502020204030204" pitchFamily="34" charset="0"/>
                <a:cs typeface="Times New Roman" panose="02020603050405020304" pitchFamily="18" charset="0"/>
              </a:rPr>
              <a:t> Aktif sporculuğu döneminde Türkiye'de yaptığı 320 güreşten 319'unu, uluslararası karşılaşmalarda yaptığı 73 güreşten de 70'ini kazanmıştır. Serbest stilde hiç yenilgi almayan Dağıstanlı, güreştiği dönemde dünyanın en iyi güreşçilerinden biri olarak kabul edilmiştir.</a:t>
            </a:r>
          </a:p>
          <a:p>
            <a:pPr indent="360000" algn="just"/>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Resim 9"/>
          <p:cNvPicPr>
            <a:picLocks noChangeAspect="1"/>
          </p:cNvPicPr>
          <p:nvPr/>
        </p:nvPicPr>
        <p:blipFill rotWithShape="1">
          <a:blip r:embed="rId3">
            <a:extLst>
              <a:ext uri="{28A0092B-C50C-407E-A947-70E740481C1C}">
                <a14:useLocalDpi xmlns:a14="http://schemas.microsoft.com/office/drawing/2010/main" val="0"/>
              </a:ext>
            </a:extLst>
          </a:blip>
          <a:srcRect l="21428" r="17141"/>
          <a:stretch/>
        </p:blipFill>
        <p:spPr>
          <a:xfrm>
            <a:off x="2368739" y="2252429"/>
            <a:ext cx="1461740" cy="1338843"/>
          </a:xfrm>
          <a:prstGeom prst="rect">
            <a:avLst/>
          </a:prstGeom>
        </p:spPr>
      </p:pic>
      <p:sp>
        <p:nvSpPr>
          <p:cNvPr id="13" name="Metin Kutusu 2">
            <a:extLst>
              <a:ext uri="{FF2B5EF4-FFF2-40B4-BE49-F238E27FC236}">
                <a16:creationId xmlns:a16="http://schemas.microsoft.com/office/drawing/2014/main" id="{98AFFBEB-6362-A9CC-1111-344320A41D91}"/>
              </a:ext>
            </a:extLst>
          </p:cNvPr>
          <p:cNvSpPr txBox="1">
            <a:spLocks noChangeArrowheads="1"/>
          </p:cNvSpPr>
          <p:nvPr/>
        </p:nvSpPr>
        <p:spPr bwMode="auto">
          <a:xfrm>
            <a:off x="1150697" y="1364424"/>
            <a:ext cx="3841115" cy="216107"/>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latin typeface="Bahnschrift SemiBold" panose="020B0502040204020203" pitchFamily="34" charset="0"/>
                <a:ea typeface="Times New Roman" panose="02020603050405020304" pitchFamily="18" charset="0"/>
              </a:rPr>
              <a:t>PIONEERS IN SPORTS HISTORY</a:t>
            </a:r>
            <a:endParaRPr lang="tr-TR" sz="1100" dirty="0">
              <a:effectLst/>
              <a:latin typeface="Times New Roman" panose="02020603050405020304" pitchFamily="18" charset="0"/>
              <a:ea typeface="Times New Roman" panose="02020603050405020304" pitchFamily="18" charset="0"/>
            </a:endParaRPr>
          </a:p>
        </p:txBody>
      </p:sp>
      <p:sp>
        <p:nvSpPr>
          <p:cNvPr id="14" name="Metin kutusu 13">
            <a:extLst>
              <a:ext uri="{FF2B5EF4-FFF2-40B4-BE49-F238E27FC236}">
                <a16:creationId xmlns:a16="http://schemas.microsoft.com/office/drawing/2014/main" id="{6BF739BD-0B0D-8684-AE83-48C3C681C1DA}"/>
              </a:ext>
            </a:extLst>
          </p:cNvPr>
          <p:cNvSpPr txBox="1"/>
          <p:nvPr/>
        </p:nvSpPr>
        <p:spPr>
          <a:xfrm>
            <a:off x="-142853" y="845443"/>
            <a:ext cx="1269930" cy="4295407"/>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T.C.</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Üniversitesi</a:t>
            </a:r>
          </a:p>
          <a:p>
            <a:pPr marL="76835" marR="24130" algn="ctr">
              <a:spcBef>
                <a:spcPts val="79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SAHİBİ</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MÜTEVELLİ HEYET BAŞKANI</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YAYIN</a:t>
            </a:r>
            <a:r>
              <a:rPr lang="tr-TR" sz="600" b="1" u="sng"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KURULU</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lnSpc>
                <a:spcPct val="111000"/>
              </a:lnSpc>
              <a:spcBef>
                <a:spcPts val="92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(Rektör V.)</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a:t>
            </a:r>
            <a:r>
              <a:rPr lang="tr-TR" sz="600" b="1" spc="2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 Fatih Serdar ŞENDURAN</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Metin kutusu 14">
            <a:extLst>
              <a:ext uri="{FF2B5EF4-FFF2-40B4-BE49-F238E27FC236}">
                <a16:creationId xmlns:a16="http://schemas.microsoft.com/office/drawing/2014/main" id="{ABC71E31-E42E-69F9-D523-37CB46870A4D}"/>
              </a:ext>
            </a:extLst>
          </p:cNvPr>
          <p:cNvSpPr txBox="1"/>
          <p:nvPr/>
        </p:nvSpPr>
        <p:spPr>
          <a:xfrm>
            <a:off x="-87938" y="4213795"/>
            <a:ext cx="1269930" cy="4000711"/>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a:t>
            </a:r>
          </a:p>
          <a:p>
            <a:pPr marL="76835" marR="24130" algn="ctr">
              <a:spcBef>
                <a:spcPts val="79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THE PRESIDENT OF THE BOARD OF TRUSTEES</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EDITORIAL BOARD</a:t>
            </a:r>
          </a:p>
          <a:p>
            <a:pPr marL="75565" marR="24130" algn="ctr">
              <a:spcBef>
                <a:spcPts val="100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Rector</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Prof. Dr. 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Dean)</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Prof. Dr. Fatih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Serdar ŞENDURAN</a:t>
            </a:r>
          </a:p>
          <a:p>
            <a:pPr marL="74295" algn="ctr">
              <a:lnSpc>
                <a:spcPct val="111000"/>
              </a:lnSpc>
            </a:pPr>
            <a:r>
              <a:rPr lang="tr-TR" sz="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Dean)</a:t>
            </a: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Dikdörtgen 10">
            <a:extLst>
              <a:ext uri="{FF2B5EF4-FFF2-40B4-BE49-F238E27FC236}">
                <a16:creationId xmlns:a16="http://schemas.microsoft.com/office/drawing/2014/main" id="{051C0122-FADB-9933-15E2-127082DD3BA5}"/>
              </a:ext>
            </a:extLst>
          </p:cNvPr>
          <p:cNvSpPr/>
          <p:nvPr/>
        </p:nvSpPr>
        <p:spPr>
          <a:xfrm>
            <a:off x="1153529" y="586187"/>
            <a:ext cx="3958915" cy="355762"/>
          </a:xfrm>
          <a:prstGeom prst="rect">
            <a:avLst/>
          </a:prstGeom>
          <a:solidFill>
            <a:srgbClr val="C9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F5CD5206-CFF8-7345-C9B7-292D00C76A47}"/>
              </a:ext>
            </a:extLst>
          </p:cNvPr>
          <p:cNvSpPr txBox="1"/>
          <p:nvPr/>
        </p:nvSpPr>
        <p:spPr>
          <a:xfrm>
            <a:off x="1224012" y="567383"/>
            <a:ext cx="3749120" cy="338554"/>
          </a:xfrm>
          <a:prstGeom prst="rect">
            <a:avLst/>
          </a:prstGeom>
          <a:noFill/>
        </p:spPr>
        <p:txBody>
          <a:bodyPr wrap="square" rtlCol="0">
            <a:spAutoFit/>
          </a:bodyPr>
          <a:lstStyle/>
          <a:p>
            <a:pPr algn="ctr"/>
            <a:r>
              <a:rPr lang="tr-TR" sz="1600" b="1" dirty="0" err="1"/>
              <a:t>Faculty</a:t>
            </a:r>
            <a:r>
              <a:rPr lang="tr-TR" sz="1600" b="1" dirty="0"/>
              <a:t> of Sports </a:t>
            </a:r>
            <a:r>
              <a:rPr lang="tr-TR" sz="1600" b="1" dirty="0" err="1"/>
              <a:t>Sciences</a:t>
            </a:r>
            <a:endParaRPr lang="tr-TR" sz="1600" b="1" dirty="0"/>
          </a:p>
        </p:txBody>
      </p:sp>
    </p:spTree>
    <p:extLst>
      <p:ext uri="{BB962C8B-B14F-4D97-AF65-F5344CB8AC3E}">
        <p14:creationId xmlns:p14="http://schemas.microsoft.com/office/powerpoint/2010/main" val="3473478953"/>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785DFC31D88F4D885348843BEA6624" ma:contentTypeVersion="" ma:contentTypeDescription="Create a new document." ma:contentTypeScope="" ma:versionID="b520b8d09ce12f3320d26bedbc66adf0">
  <xsd:schema xmlns:xsd="http://www.w3.org/2001/XMLSchema" xmlns:xs="http://www.w3.org/2001/XMLSchema" xmlns:p="http://schemas.microsoft.com/office/2006/metadata/properties" xmlns:ns1="http://schemas.microsoft.com/sharepoint/v3" targetNamespace="http://schemas.microsoft.com/office/2006/metadata/properties" ma:root="true" ma:fieldsID="71c3cda2c8b39f88eabd54cbf92a846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24730C2-0271-43EF-97D2-51C1DA5FF2AE}"/>
</file>

<file path=customXml/itemProps2.xml><?xml version="1.0" encoding="utf-8"?>
<ds:datastoreItem xmlns:ds="http://schemas.openxmlformats.org/officeDocument/2006/customXml" ds:itemID="{681B946F-F69A-47E2-B43E-A5A20DB9CCA7}"/>
</file>

<file path=customXml/itemProps3.xml><?xml version="1.0" encoding="utf-8"?>
<ds:datastoreItem xmlns:ds="http://schemas.openxmlformats.org/officeDocument/2006/customXml" ds:itemID="{9D3C72BF-D7E8-4D83-963D-A1B704CB783D}"/>
</file>

<file path=docProps/app.xml><?xml version="1.0" encoding="utf-8"?>
<Properties xmlns="http://schemas.openxmlformats.org/officeDocument/2006/extended-properties" xmlns:vt="http://schemas.openxmlformats.org/officeDocument/2006/docPropsVTypes">
  <Template>Office Theme</Template>
  <TotalTime>166</TotalTime>
  <Words>2527</Words>
  <Application>Microsoft Office PowerPoint</Application>
  <PresentationFormat>Özel</PresentationFormat>
  <Paragraphs>515</Paragraphs>
  <Slides>10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10</vt:i4>
      </vt:variant>
    </vt:vector>
  </HeadingPairs>
  <TitlesOfParts>
    <vt:vector size="17" baseType="lpstr">
      <vt:lpstr>Arial</vt:lpstr>
      <vt:lpstr>Bahnschrift SemiBold</vt:lpstr>
      <vt:lpstr>Calibri</vt:lpstr>
      <vt:lpstr>Calibri Light</vt:lpstr>
      <vt:lpstr>Kunstler Script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İsmet Tarık ULUSOY</dc:creator>
  <cp:lastModifiedBy>Tarık Ulusoy</cp:lastModifiedBy>
  <cp:revision>385</cp:revision>
  <cp:lastPrinted>2022-11-22T14:25:08Z</cp:lastPrinted>
  <dcterms:created xsi:type="dcterms:W3CDTF">2022-11-21T06:45:16Z</dcterms:created>
  <dcterms:modified xsi:type="dcterms:W3CDTF">2024-09-12T12:39:57Z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0x010100C2785DFC31D88F4D885348843BEA6624</vt:lpwstr>
  </property>
</Properties>
</file>