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2" r:id="rId2"/>
    <p:sldId id="270" r:id="rId3"/>
    <p:sldId id="283" r:id="rId4"/>
    <p:sldId id="304" r:id="rId5"/>
    <p:sldId id="285" r:id="rId6"/>
    <p:sldId id="284" r:id="rId7"/>
    <p:sldId id="288" r:id="rId8"/>
    <p:sldId id="286" r:id="rId9"/>
    <p:sldId id="289" r:id="rId10"/>
    <p:sldId id="287" r:id="rId11"/>
    <p:sldId id="291" r:id="rId12"/>
    <p:sldId id="290" r:id="rId13"/>
    <p:sldId id="297" r:id="rId14"/>
    <p:sldId id="292" r:id="rId15"/>
    <p:sldId id="293" r:id="rId16"/>
    <p:sldId id="294" r:id="rId17"/>
    <p:sldId id="298" r:id="rId18"/>
    <p:sldId id="302" r:id="rId19"/>
    <p:sldId id="299" r:id="rId20"/>
    <p:sldId id="300" r:id="rId21"/>
    <p:sldId id="301" r:id="rId22"/>
    <p:sldId id="303" r:id="rId2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8" autoAdjust="0"/>
    <p:restoredTop sz="94660"/>
  </p:normalViewPr>
  <p:slideViewPr>
    <p:cSldViewPr snapToGrid="0">
      <p:cViewPr varScale="1">
        <p:scale>
          <a:sx n="87" d="100"/>
          <a:sy n="87" d="100"/>
        </p:scale>
        <p:origin x="336"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4644F-22FD-4847-B1AF-144EEACF31EA}" type="datetimeFigureOut">
              <a:rPr lang="tr-TR" smtClean="0"/>
              <a:t>03.05.2017</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C8112-4DE0-475F-9687-0669BE558644}" type="slidenum">
              <a:rPr lang="tr-TR" smtClean="0"/>
              <a:t>‹#›</a:t>
            </a:fld>
            <a:endParaRPr lang="tr-TR"/>
          </a:p>
        </p:txBody>
      </p:sp>
    </p:spTree>
    <p:extLst>
      <p:ext uri="{BB962C8B-B14F-4D97-AF65-F5344CB8AC3E}">
        <p14:creationId xmlns:p14="http://schemas.microsoft.com/office/powerpoint/2010/main" val="398103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DC8112-4DE0-475F-9687-0669BE558644}" type="slidenum">
              <a:rPr lang="tr-TR" smtClean="0"/>
              <a:t>19</a:t>
            </a:fld>
            <a:endParaRPr lang="tr-TR"/>
          </a:p>
        </p:txBody>
      </p:sp>
    </p:spTree>
    <p:extLst>
      <p:ext uri="{BB962C8B-B14F-4D97-AF65-F5344CB8AC3E}">
        <p14:creationId xmlns:p14="http://schemas.microsoft.com/office/powerpoint/2010/main" val="1958971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925F724C-5FDE-4308-BCB4-D0C8A3D8C441}" type="datetimeFigureOut">
              <a:rPr lang="tr-TR" smtClean="0"/>
              <a:t>03.05.2017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77E17EA-5ED4-4BD9-9D90-2832E00C2651}" type="slidenum">
              <a:rPr lang="tr-TR" smtClean="0"/>
              <a:t>‹#›</a:t>
            </a:fld>
            <a:endParaRPr lang="tr-TR"/>
          </a:p>
        </p:txBody>
      </p:sp>
    </p:spTree>
    <p:extLst>
      <p:ext uri="{BB962C8B-B14F-4D97-AF65-F5344CB8AC3E}">
        <p14:creationId xmlns:p14="http://schemas.microsoft.com/office/powerpoint/2010/main" val="301741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25F724C-5FDE-4308-BCB4-D0C8A3D8C441}" type="datetimeFigureOut">
              <a:rPr lang="tr-TR" smtClean="0"/>
              <a:t>03.05.2017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77E17EA-5ED4-4BD9-9D90-2832E00C2651}" type="slidenum">
              <a:rPr lang="tr-TR" smtClean="0"/>
              <a:t>‹#›</a:t>
            </a:fld>
            <a:endParaRPr lang="tr-TR"/>
          </a:p>
        </p:txBody>
      </p:sp>
    </p:spTree>
    <p:extLst>
      <p:ext uri="{BB962C8B-B14F-4D97-AF65-F5344CB8AC3E}">
        <p14:creationId xmlns:p14="http://schemas.microsoft.com/office/powerpoint/2010/main" val="295594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25F724C-5FDE-4308-BCB4-D0C8A3D8C441}" type="datetimeFigureOut">
              <a:rPr lang="tr-TR" smtClean="0"/>
              <a:t>03.05.2017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77E17EA-5ED4-4BD9-9D90-2832E00C2651}" type="slidenum">
              <a:rPr lang="tr-TR" smtClean="0"/>
              <a:t>‹#›</a:t>
            </a:fld>
            <a:endParaRPr lang="tr-TR"/>
          </a:p>
        </p:txBody>
      </p:sp>
    </p:spTree>
    <p:extLst>
      <p:ext uri="{BB962C8B-B14F-4D97-AF65-F5344CB8AC3E}">
        <p14:creationId xmlns:p14="http://schemas.microsoft.com/office/powerpoint/2010/main" val="70453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25F724C-5FDE-4308-BCB4-D0C8A3D8C441}" type="datetimeFigureOut">
              <a:rPr lang="tr-TR" smtClean="0"/>
              <a:t>03.05.2017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77E17EA-5ED4-4BD9-9D90-2832E00C2651}" type="slidenum">
              <a:rPr lang="tr-TR" smtClean="0"/>
              <a:t>‹#›</a:t>
            </a:fld>
            <a:endParaRPr lang="tr-TR"/>
          </a:p>
        </p:txBody>
      </p:sp>
    </p:spTree>
    <p:extLst>
      <p:ext uri="{BB962C8B-B14F-4D97-AF65-F5344CB8AC3E}">
        <p14:creationId xmlns:p14="http://schemas.microsoft.com/office/powerpoint/2010/main" val="4071343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925F724C-5FDE-4308-BCB4-D0C8A3D8C441}" type="datetimeFigureOut">
              <a:rPr lang="tr-TR" smtClean="0"/>
              <a:t>03.05.2017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77E17EA-5ED4-4BD9-9D90-2832E00C2651}" type="slidenum">
              <a:rPr lang="tr-TR" smtClean="0"/>
              <a:t>‹#›</a:t>
            </a:fld>
            <a:endParaRPr lang="tr-TR"/>
          </a:p>
        </p:txBody>
      </p:sp>
    </p:spTree>
    <p:extLst>
      <p:ext uri="{BB962C8B-B14F-4D97-AF65-F5344CB8AC3E}">
        <p14:creationId xmlns:p14="http://schemas.microsoft.com/office/powerpoint/2010/main" val="52555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925F724C-5FDE-4308-BCB4-D0C8A3D8C441}" type="datetimeFigureOut">
              <a:rPr lang="tr-TR" smtClean="0"/>
              <a:t>03.05.2017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77E17EA-5ED4-4BD9-9D90-2832E00C2651}" type="slidenum">
              <a:rPr lang="tr-TR" smtClean="0"/>
              <a:t>‹#›</a:t>
            </a:fld>
            <a:endParaRPr lang="tr-TR"/>
          </a:p>
        </p:txBody>
      </p:sp>
    </p:spTree>
    <p:extLst>
      <p:ext uri="{BB962C8B-B14F-4D97-AF65-F5344CB8AC3E}">
        <p14:creationId xmlns:p14="http://schemas.microsoft.com/office/powerpoint/2010/main" val="2930519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925F724C-5FDE-4308-BCB4-D0C8A3D8C441}" type="datetimeFigureOut">
              <a:rPr lang="tr-TR" smtClean="0"/>
              <a:t>03.05.2017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77E17EA-5ED4-4BD9-9D90-2832E00C2651}" type="slidenum">
              <a:rPr lang="tr-TR" smtClean="0"/>
              <a:t>‹#›</a:t>
            </a:fld>
            <a:endParaRPr lang="tr-TR"/>
          </a:p>
        </p:txBody>
      </p:sp>
    </p:spTree>
    <p:extLst>
      <p:ext uri="{BB962C8B-B14F-4D97-AF65-F5344CB8AC3E}">
        <p14:creationId xmlns:p14="http://schemas.microsoft.com/office/powerpoint/2010/main" val="256545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925F724C-5FDE-4308-BCB4-D0C8A3D8C441}" type="datetimeFigureOut">
              <a:rPr lang="tr-TR" smtClean="0"/>
              <a:t>03.05.2017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77E17EA-5ED4-4BD9-9D90-2832E00C2651}" type="slidenum">
              <a:rPr lang="tr-TR" smtClean="0"/>
              <a:t>‹#›</a:t>
            </a:fld>
            <a:endParaRPr lang="tr-TR"/>
          </a:p>
        </p:txBody>
      </p:sp>
    </p:spTree>
    <p:extLst>
      <p:ext uri="{BB962C8B-B14F-4D97-AF65-F5344CB8AC3E}">
        <p14:creationId xmlns:p14="http://schemas.microsoft.com/office/powerpoint/2010/main" val="248510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925F724C-5FDE-4308-BCB4-D0C8A3D8C441}" type="datetimeFigureOut">
              <a:rPr lang="tr-TR" smtClean="0"/>
              <a:t>03.05.2017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77E17EA-5ED4-4BD9-9D90-2832E00C2651}" type="slidenum">
              <a:rPr lang="tr-TR" smtClean="0"/>
              <a:t>‹#›</a:t>
            </a:fld>
            <a:endParaRPr lang="tr-TR"/>
          </a:p>
        </p:txBody>
      </p:sp>
    </p:spTree>
    <p:extLst>
      <p:ext uri="{BB962C8B-B14F-4D97-AF65-F5344CB8AC3E}">
        <p14:creationId xmlns:p14="http://schemas.microsoft.com/office/powerpoint/2010/main" val="68367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25F724C-5FDE-4308-BCB4-D0C8A3D8C441}" type="datetimeFigureOut">
              <a:rPr lang="tr-TR" smtClean="0"/>
              <a:t>03.05.2017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77E17EA-5ED4-4BD9-9D90-2832E00C2651}" type="slidenum">
              <a:rPr lang="tr-TR" smtClean="0"/>
              <a:t>‹#›</a:t>
            </a:fld>
            <a:endParaRPr lang="tr-TR"/>
          </a:p>
        </p:txBody>
      </p:sp>
    </p:spTree>
    <p:extLst>
      <p:ext uri="{BB962C8B-B14F-4D97-AF65-F5344CB8AC3E}">
        <p14:creationId xmlns:p14="http://schemas.microsoft.com/office/powerpoint/2010/main" val="636853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25F724C-5FDE-4308-BCB4-D0C8A3D8C441}" type="datetimeFigureOut">
              <a:rPr lang="tr-TR" smtClean="0"/>
              <a:t>03.05.2017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77E17EA-5ED4-4BD9-9D90-2832E00C2651}" type="slidenum">
              <a:rPr lang="tr-TR" smtClean="0"/>
              <a:t>‹#›</a:t>
            </a:fld>
            <a:endParaRPr lang="tr-TR"/>
          </a:p>
        </p:txBody>
      </p:sp>
    </p:spTree>
    <p:extLst>
      <p:ext uri="{BB962C8B-B14F-4D97-AF65-F5344CB8AC3E}">
        <p14:creationId xmlns:p14="http://schemas.microsoft.com/office/powerpoint/2010/main" val="395259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F724C-5FDE-4308-BCB4-D0C8A3D8C441}" type="datetimeFigureOut">
              <a:rPr lang="tr-TR" smtClean="0"/>
              <a:t>03.05.2017</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E17EA-5ED4-4BD9-9D90-2832E00C2651}" type="slidenum">
              <a:rPr lang="tr-TR" smtClean="0"/>
              <a:t>‹#›</a:t>
            </a:fld>
            <a:endParaRPr lang="tr-TR"/>
          </a:p>
        </p:txBody>
      </p:sp>
    </p:spTree>
    <p:extLst>
      <p:ext uri="{BB962C8B-B14F-4D97-AF65-F5344CB8AC3E}">
        <p14:creationId xmlns:p14="http://schemas.microsoft.com/office/powerpoint/2010/main" val="4061073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82329" y="2965507"/>
            <a:ext cx="7512586" cy="2972986"/>
          </a:xfrm>
        </p:spPr>
        <p:txBody>
          <a:bodyPr/>
          <a:lstStyle/>
          <a:p>
            <a:pPr algn="ctr"/>
            <a:r>
              <a:rPr 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
            </a:r>
            <a:br>
              <a:rPr lang="tr-TR" dirty="0">
                <a:latin typeface="Times New Roman" panose="02020603050405020304" pitchFamily="18" charset="0"/>
                <a:cs typeface="Times New Roman" panose="02020603050405020304" pitchFamily="18" charset="0"/>
              </a:rPr>
            </a:br>
            <a:r>
              <a:rPr lang="tr-TR" dirty="0" smtClean="0">
                <a:latin typeface="Times New Roman" panose="02020603050405020304" pitchFamily="18" charset="0"/>
                <a:cs typeface="Times New Roman" panose="02020603050405020304" pitchFamily="18" charset="0"/>
              </a:rPr>
              <a:t>Mart - Nisan 2017 Bülteni</a:t>
            </a:r>
            <a:endParaRPr lang="tr-TR" dirty="0">
              <a:latin typeface="Times New Roman" panose="02020603050405020304" pitchFamily="18" charset="0"/>
              <a:cs typeface="Times New Roman" panose="02020603050405020304" pitchFamily="18" charset="0"/>
            </a:endParaRPr>
          </a:p>
        </p:txBody>
      </p:sp>
      <p:sp>
        <p:nvSpPr>
          <p:cNvPr id="3" name="AutoShape 2" descr="aydın üniversitesi logo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5885" y="-451512"/>
            <a:ext cx="5545473" cy="5573814"/>
          </a:xfrm>
          <a:prstGeom prst="rect">
            <a:avLst/>
          </a:prstGeom>
        </p:spPr>
      </p:pic>
    </p:spTree>
    <p:extLst>
      <p:ext uri="{BB962C8B-B14F-4D97-AF65-F5344CB8AC3E}">
        <p14:creationId xmlns:p14="http://schemas.microsoft.com/office/powerpoint/2010/main" val="2759573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cstate="print">
            <a:extLst>
              <a:ext uri="{28A0092B-C50C-407E-A947-70E740481C1C}">
                <a14:useLocalDpi xmlns:a14="http://schemas.microsoft.com/office/drawing/2010/main" val="0"/>
              </a:ext>
            </a:extLst>
          </a:blip>
          <a:srcRect t="13300" b="3345"/>
          <a:stretch/>
        </p:blipFill>
        <p:spPr>
          <a:xfrm>
            <a:off x="6026226" y="3404213"/>
            <a:ext cx="5927766" cy="3294045"/>
          </a:xfrm>
          <a:prstGeom prst="rect">
            <a:avLst/>
          </a:prstGeom>
        </p:spPr>
      </p:pic>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3333" b="4000"/>
          <a:stretch/>
        </p:blipFill>
        <p:spPr>
          <a:xfrm>
            <a:off x="627962" y="198301"/>
            <a:ext cx="4957591" cy="3062689"/>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t="5505" b="17118"/>
          <a:stretch/>
        </p:blipFill>
        <p:spPr>
          <a:xfrm>
            <a:off x="6026226" y="198271"/>
            <a:ext cx="5937285" cy="3062719"/>
          </a:xfrm>
          <a:prstGeom prst="rect">
            <a:avLst/>
          </a:prstGeom>
        </p:spPr>
      </p:pic>
      <p:sp>
        <p:nvSpPr>
          <p:cNvPr id="7" name="Unvan 1"/>
          <p:cNvSpPr txBox="1">
            <a:spLocks/>
          </p:cNvSpPr>
          <p:nvPr/>
        </p:nvSpPr>
        <p:spPr>
          <a:xfrm>
            <a:off x="399346" y="4136833"/>
            <a:ext cx="5414822" cy="136609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800" dirty="0" smtClean="0">
                <a:latin typeface="Times New Roman" panose="02020603050405020304" pitchFamily="18" charset="0"/>
                <a:cs typeface="Times New Roman" panose="02020603050405020304" pitchFamily="18" charset="0"/>
              </a:rPr>
              <a:t> Moda Tasarım Bölümü</a:t>
            </a:r>
            <a:br>
              <a:rPr lang="tr-TR" sz="1800" dirty="0" smtClean="0">
                <a:latin typeface="Times New Roman" panose="02020603050405020304" pitchFamily="18" charset="0"/>
                <a:cs typeface="Times New Roman" panose="02020603050405020304" pitchFamily="18" charset="0"/>
              </a:rPr>
            </a:br>
            <a:r>
              <a:rPr lang="tr-TR" sz="1800" b="1" dirty="0" smtClean="0">
                <a:latin typeface="Times New Roman" panose="02020603050405020304" pitchFamily="18" charset="0"/>
                <a:cs typeface="Times New Roman" panose="02020603050405020304" pitchFamily="18" charset="0"/>
              </a:rPr>
              <a:t>Ulusal Trafik Güvenliği Ve Trafik Eğitimi Panel</a:t>
            </a:r>
            <a:r>
              <a:rPr lang="tr-TR" sz="1800" dirty="0" smtClean="0">
                <a:latin typeface="Times New Roman" panose="02020603050405020304" pitchFamily="18" charset="0"/>
                <a:cs typeface="Times New Roman" panose="02020603050405020304" pitchFamily="18" charset="0"/>
              </a:rPr>
              <a:t>’ inde</a:t>
            </a:r>
          </a:p>
          <a:p>
            <a:pPr algn="ctr"/>
            <a:r>
              <a:rPr lang="tr-TR" sz="1800" b="1" dirty="0" smtClean="0">
                <a:latin typeface="Times New Roman" panose="02020603050405020304" pitchFamily="18" charset="0"/>
                <a:cs typeface="Times New Roman" panose="02020603050405020304" pitchFamily="18" charset="0"/>
              </a:rPr>
              <a:t>‘Karayolları Kararmasın</a:t>
            </a:r>
            <a:r>
              <a:rPr lang="tr-TR" sz="1800" dirty="0" smtClean="0">
                <a:latin typeface="Times New Roman" panose="02020603050405020304" pitchFamily="18" charset="0"/>
                <a:cs typeface="Times New Roman" panose="02020603050405020304" pitchFamily="18" charset="0"/>
              </a:rPr>
              <a:t>’ Defilesi İle Yer Aldı. </a:t>
            </a:r>
          </a:p>
          <a:p>
            <a:pPr algn="ctr"/>
            <a:r>
              <a:rPr lang="tr-TR" sz="1800" dirty="0" smtClean="0">
                <a:latin typeface="Times New Roman" panose="02020603050405020304" pitchFamily="18" charset="0"/>
                <a:cs typeface="Times New Roman" panose="02020603050405020304" pitchFamily="18" charset="0"/>
              </a:rPr>
              <a:t>A </a:t>
            </a:r>
            <a:r>
              <a:rPr lang="tr-TR" sz="1800" dirty="0">
                <a:latin typeface="Times New Roman" panose="02020603050405020304" pitchFamily="18" charset="0"/>
                <a:cs typeface="Times New Roman" panose="02020603050405020304" pitchFamily="18" charset="0"/>
              </a:rPr>
              <a:t>Konferans </a:t>
            </a:r>
            <a:r>
              <a:rPr lang="tr-TR" sz="1800" dirty="0" smtClean="0">
                <a:latin typeface="Times New Roman" panose="02020603050405020304" pitchFamily="18" charset="0"/>
                <a:cs typeface="Times New Roman" panose="02020603050405020304" pitchFamily="18" charset="0"/>
              </a:rPr>
              <a:t>Salonu 16 Mart 2017</a:t>
            </a:r>
            <a:br>
              <a:rPr lang="tr-TR" sz="1800" dirty="0" smtClean="0">
                <a:latin typeface="Times New Roman" panose="02020603050405020304" pitchFamily="18" charset="0"/>
                <a:cs typeface="Times New Roman" panose="02020603050405020304" pitchFamily="18" charset="0"/>
              </a:rPr>
            </a:br>
            <a:endParaRPr lang="tr-T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141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l="15886" t="11996" b="7591"/>
          <a:stretch/>
        </p:blipFill>
        <p:spPr>
          <a:xfrm>
            <a:off x="2710149" y="187287"/>
            <a:ext cx="6591758" cy="4726236"/>
          </a:xfrm>
          <a:prstGeom prst="rect">
            <a:avLst/>
          </a:prstGeom>
        </p:spPr>
      </p:pic>
      <p:sp>
        <p:nvSpPr>
          <p:cNvPr id="3" name="Metin kutusu 2"/>
          <p:cNvSpPr txBox="1"/>
          <p:nvPr/>
        </p:nvSpPr>
        <p:spPr>
          <a:xfrm>
            <a:off x="168924" y="5166911"/>
            <a:ext cx="11674207" cy="923330"/>
          </a:xfrm>
          <a:prstGeom prst="rect">
            <a:avLst/>
          </a:prstGeom>
          <a:noFill/>
        </p:spPr>
        <p:txBody>
          <a:bodyPr wrap="square" rtlCol="0">
            <a:spAutoFit/>
          </a:bodyPr>
          <a:lstStyle/>
          <a:p>
            <a:pPr algn="ctr"/>
            <a:r>
              <a:rPr lang="tr-TR" b="1" dirty="0" smtClean="0">
                <a:latin typeface="Times New Roman" panose="02020603050405020304" pitchFamily="18" charset="0"/>
                <a:cs typeface="Times New Roman" panose="02020603050405020304" pitchFamily="18" charset="0"/>
              </a:rPr>
              <a:t>NİLSEM Başkanı Sayın Şükran Amil </a:t>
            </a:r>
            <a:r>
              <a:rPr lang="tr-TR" dirty="0" smtClean="0">
                <a:latin typeface="Times New Roman" panose="02020603050405020304" pitchFamily="18" charset="0"/>
                <a:cs typeface="Times New Roman" panose="02020603050405020304" pitchFamily="18" charset="0"/>
              </a:rPr>
              <a:t>ve ekibinin Moda </a:t>
            </a:r>
            <a:r>
              <a:rPr lang="tr-TR" dirty="0">
                <a:latin typeface="Times New Roman" panose="02020603050405020304" pitchFamily="18" charset="0"/>
                <a:cs typeface="Times New Roman" panose="02020603050405020304" pitchFamily="18" charset="0"/>
              </a:rPr>
              <a:t>Tasarım </a:t>
            </a:r>
            <a:r>
              <a:rPr lang="tr-TR" b="1" dirty="0">
                <a:latin typeface="Times New Roman" panose="02020603050405020304" pitchFamily="18" charset="0"/>
                <a:cs typeface="Times New Roman" panose="02020603050405020304" pitchFamily="18" charset="0"/>
              </a:rPr>
              <a:t>Proje </a:t>
            </a:r>
            <a:r>
              <a:rPr lang="tr-TR" b="1" dirty="0" smtClean="0">
                <a:latin typeface="Times New Roman" panose="02020603050405020304" pitchFamily="18" charset="0"/>
                <a:cs typeface="Times New Roman" panose="02020603050405020304" pitchFamily="18" charset="0"/>
              </a:rPr>
              <a:t>Toplantısı </a:t>
            </a:r>
          </a:p>
          <a:p>
            <a:pPr algn="ctr"/>
            <a:r>
              <a:rPr lang="tr-TR" dirty="0" smtClean="0">
                <a:latin typeface="Times New Roman" panose="02020603050405020304" pitchFamily="18" charset="0"/>
                <a:cs typeface="Times New Roman" panose="02020603050405020304" pitchFamily="18" charset="0"/>
              </a:rPr>
              <a:t>Program Başkanı </a:t>
            </a:r>
            <a:r>
              <a:rPr lang="tr-TR" b="1" dirty="0" err="1" smtClean="0">
                <a:latin typeface="Times New Roman" panose="02020603050405020304" pitchFamily="18" charset="0"/>
                <a:cs typeface="Times New Roman" panose="02020603050405020304" pitchFamily="18" charset="0"/>
              </a:rPr>
              <a:t>Öğr</a:t>
            </a:r>
            <a:r>
              <a:rPr lang="tr-TR" b="1" dirty="0" smtClean="0">
                <a:latin typeface="Times New Roman" panose="02020603050405020304" pitchFamily="18" charset="0"/>
                <a:cs typeface="Times New Roman" panose="02020603050405020304" pitchFamily="18" charset="0"/>
              </a:rPr>
              <a:t>. Gör. Nihal </a:t>
            </a:r>
            <a:r>
              <a:rPr lang="tr-TR" b="1" dirty="0" err="1" smtClean="0">
                <a:latin typeface="Times New Roman" panose="02020603050405020304" pitchFamily="18" charset="0"/>
                <a:cs typeface="Times New Roman" panose="02020603050405020304" pitchFamily="18" charset="0"/>
              </a:rPr>
              <a:t>Bolkol</a:t>
            </a:r>
            <a:r>
              <a:rPr lang="tr-TR" b="1" dirty="0" smtClean="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ve Başkan Yardımcısı </a:t>
            </a:r>
            <a:r>
              <a:rPr lang="tr-TR" b="1" dirty="0" err="1" smtClean="0">
                <a:latin typeface="Times New Roman" panose="02020603050405020304" pitchFamily="18" charset="0"/>
                <a:cs typeface="Times New Roman" panose="02020603050405020304" pitchFamily="18" charset="0"/>
              </a:rPr>
              <a:t>Öğr</a:t>
            </a:r>
            <a:r>
              <a:rPr lang="tr-TR" b="1" dirty="0" smtClean="0">
                <a:latin typeface="Times New Roman" panose="02020603050405020304" pitchFamily="18" charset="0"/>
                <a:cs typeface="Times New Roman" panose="02020603050405020304" pitchFamily="18" charset="0"/>
              </a:rPr>
              <a:t>. Gör. Ayten Gedik’in </a:t>
            </a:r>
            <a:r>
              <a:rPr lang="tr-TR" dirty="0" smtClean="0">
                <a:latin typeface="Times New Roman" panose="02020603050405020304" pitchFamily="18" charset="0"/>
                <a:cs typeface="Times New Roman" panose="02020603050405020304" pitchFamily="18" charset="0"/>
              </a:rPr>
              <a:t>katılımlarıyla gerçekleştirildi,</a:t>
            </a:r>
          </a:p>
          <a:p>
            <a:pPr algn="ctr"/>
            <a:r>
              <a:rPr lang="tr-TR" b="1" dirty="0" err="1" smtClean="0">
                <a:latin typeface="Times New Roman" panose="02020603050405020304" pitchFamily="18" charset="0"/>
                <a:cs typeface="Times New Roman" panose="02020603050405020304" pitchFamily="18" charset="0"/>
              </a:rPr>
              <a:t>Öğr</a:t>
            </a:r>
            <a:r>
              <a:rPr lang="tr-TR" b="1" dirty="0" smtClean="0">
                <a:latin typeface="Times New Roman" panose="02020603050405020304" pitchFamily="18" charset="0"/>
                <a:cs typeface="Times New Roman" panose="02020603050405020304" pitchFamily="18" charset="0"/>
              </a:rPr>
              <a:t>. Gör. Gülgün Tekin’e </a:t>
            </a:r>
            <a:r>
              <a:rPr lang="tr-TR" dirty="0" smtClean="0">
                <a:latin typeface="Times New Roman" panose="02020603050405020304" pitchFamily="18" charset="0"/>
                <a:cs typeface="Times New Roman" panose="02020603050405020304" pitchFamily="18" charset="0"/>
              </a:rPr>
              <a:t>Nilüfer Belediyesinde gerçekleştirilen Keçe Workshop teşekkür belgesi takdim edildi.</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293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84742" y="289586"/>
            <a:ext cx="10730429" cy="923330"/>
          </a:xfrm>
          <a:prstGeom prst="rect">
            <a:avLst/>
          </a:prstGeom>
          <a:noFill/>
        </p:spPr>
        <p:txBody>
          <a:bodyPr wrap="square" rtlCol="0">
            <a:spAutoFit/>
          </a:bodyPr>
          <a:lstStyle/>
          <a:p>
            <a:pPr algn="ctr"/>
            <a:r>
              <a:rPr lang="tr-TR" b="1" dirty="0" smtClean="0">
                <a:latin typeface="Times New Roman" panose="02020603050405020304" pitchFamily="18" charset="0"/>
                <a:cs typeface="Times New Roman" panose="02020603050405020304" pitchFamily="18" charset="0"/>
              </a:rPr>
              <a:t>Moda Tasarım </a:t>
            </a:r>
            <a:r>
              <a:rPr lang="tr-TR" dirty="0" smtClean="0">
                <a:latin typeface="Times New Roman" panose="02020603050405020304" pitchFamily="18" charset="0"/>
                <a:cs typeface="Times New Roman" panose="02020603050405020304" pitchFamily="18" charset="0"/>
              </a:rPr>
              <a:t>Bölümünün </a:t>
            </a:r>
            <a:r>
              <a:rPr lang="tr-TR" b="1" dirty="0" smtClean="0">
                <a:latin typeface="Times New Roman" panose="02020603050405020304" pitchFamily="18" charset="0"/>
                <a:cs typeface="Times New Roman" panose="02020603050405020304" pitchFamily="18" charset="0"/>
              </a:rPr>
              <a:t>EURASIA</a:t>
            </a:r>
            <a:r>
              <a:rPr lang="tr-TR" dirty="0" smtClean="0">
                <a:latin typeface="Times New Roman" panose="02020603050405020304" pitchFamily="18" charset="0"/>
                <a:cs typeface="Times New Roman" panose="02020603050405020304" pitchFamily="18" charset="0"/>
              </a:rPr>
              <a:t> </a:t>
            </a:r>
            <a:r>
              <a:rPr lang="tr-TR" dirty="0" err="1" smtClean="0">
                <a:latin typeface="Times New Roman" panose="02020603050405020304" pitchFamily="18" charset="0"/>
                <a:cs typeface="Times New Roman" panose="02020603050405020304" pitchFamily="18" charset="0"/>
              </a:rPr>
              <a:t>Higher</a:t>
            </a:r>
            <a:r>
              <a:rPr lang="tr-TR" dirty="0" smtClean="0">
                <a:latin typeface="Times New Roman" panose="02020603050405020304" pitchFamily="18" charset="0"/>
                <a:cs typeface="Times New Roman" panose="02020603050405020304" pitchFamily="18" charset="0"/>
              </a:rPr>
              <a:t> </a:t>
            </a:r>
            <a:r>
              <a:rPr lang="tr-TR" dirty="0" err="1" smtClean="0">
                <a:latin typeface="Times New Roman" panose="02020603050405020304" pitchFamily="18" charset="0"/>
                <a:cs typeface="Times New Roman" panose="02020603050405020304" pitchFamily="18" charset="0"/>
              </a:rPr>
              <a:t>Education</a:t>
            </a:r>
            <a:r>
              <a:rPr lang="tr-TR" dirty="0" smtClean="0">
                <a:latin typeface="Times New Roman" panose="02020603050405020304" pitchFamily="18" charset="0"/>
                <a:cs typeface="Times New Roman" panose="02020603050405020304" pitchFamily="18" charset="0"/>
              </a:rPr>
              <a:t> </a:t>
            </a:r>
            <a:r>
              <a:rPr lang="tr-TR" dirty="0" err="1" smtClean="0">
                <a:latin typeface="Times New Roman" panose="02020603050405020304" pitchFamily="18" charset="0"/>
                <a:cs typeface="Times New Roman" panose="02020603050405020304" pitchFamily="18" charset="0"/>
              </a:rPr>
              <a:t>Summit’de</a:t>
            </a:r>
            <a:r>
              <a:rPr lang="tr-TR" dirty="0" smtClean="0">
                <a:latin typeface="Times New Roman" panose="02020603050405020304" pitchFamily="18" charset="0"/>
                <a:cs typeface="Times New Roman" panose="02020603050405020304" pitchFamily="18" charset="0"/>
              </a:rPr>
              <a:t> yer alan</a:t>
            </a:r>
          </a:p>
          <a:p>
            <a:pPr algn="ctr"/>
            <a:r>
              <a:rPr lang="tr-TR" b="1" dirty="0" smtClean="0">
                <a:latin typeface="Times New Roman" panose="02020603050405020304" pitchFamily="18" charset="0"/>
                <a:cs typeface="Times New Roman" panose="02020603050405020304" pitchFamily="18" charset="0"/>
              </a:rPr>
              <a:t>‘Sevdamız Karadeniz’ </a:t>
            </a:r>
            <a:r>
              <a:rPr lang="tr-TR" dirty="0" smtClean="0">
                <a:latin typeface="Times New Roman" panose="02020603050405020304" pitchFamily="18" charset="0"/>
                <a:cs typeface="Times New Roman" panose="02020603050405020304" pitchFamily="18" charset="0"/>
              </a:rPr>
              <a:t>Koleksiyonu ‘</a:t>
            </a:r>
            <a:r>
              <a:rPr lang="tr-TR" b="1" dirty="0" smtClean="0">
                <a:latin typeface="Times New Roman" panose="02020603050405020304" pitchFamily="18" charset="0"/>
                <a:cs typeface="Times New Roman" panose="02020603050405020304" pitchFamily="18" charset="0"/>
              </a:rPr>
              <a:t>Amazon’</a:t>
            </a:r>
            <a:r>
              <a:rPr lang="tr-TR" dirty="0" smtClean="0">
                <a:latin typeface="Times New Roman" panose="02020603050405020304" pitchFamily="18" charset="0"/>
                <a:cs typeface="Times New Roman" panose="02020603050405020304" pitchFamily="18" charset="0"/>
              </a:rPr>
              <a:t> Sahnesi ve ‘</a:t>
            </a:r>
            <a:r>
              <a:rPr lang="tr-TR" b="1" dirty="0" smtClean="0">
                <a:latin typeface="Times New Roman" panose="02020603050405020304" pitchFamily="18" charset="0"/>
                <a:cs typeface="Times New Roman" panose="02020603050405020304" pitchFamily="18" charset="0"/>
              </a:rPr>
              <a:t>Kars’</a:t>
            </a:r>
            <a:r>
              <a:rPr lang="tr-TR" dirty="0" smtClean="0">
                <a:latin typeface="Times New Roman" panose="02020603050405020304" pitchFamily="18" charset="0"/>
                <a:cs typeface="Times New Roman" panose="02020603050405020304" pitchFamily="18" charset="0"/>
              </a:rPr>
              <a:t> temalı tasarımları sergide büyük ilgi gördü.</a:t>
            </a:r>
          </a:p>
          <a:p>
            <a:pPr algn="ctr"/>
            <a:r>
              <a:rPr lang="tr-TR" dirty="0" smtClean="0">
                <a:latin typeface="Times New Roman" panose="02020603050405020304" pitchFamily="18" charset="0"/>
                <a:cs typeface="Times New Roman" panose="02020603050405020304" pitchFamily="18" charset="0"/>
              </a:rPr>
              <a:t>İstanbul Lütfi Kırdar 22-24 Mart 2017 </a:t>
            </a:r>
            <a:endParaRPr lang="tr-TR"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rotWithShape="1">
          <a:blip r:embed="rId2" cstate="print">
            <a:extLst>
              <a:ext uri="{28A0092B-C50C-407E-A947-70E740481C1C}">
                <a14:useLocalDpi xmlns:a14="http://schemas.microsoft.com/office/drawing/2010/main" val="0"/>
              </a:ext>
            </a:extLst>
          </a:blip>
          <a:srcRect t="17350" b="8595"/>
          <a:stretch/>
        </p:blipFill>
        <p:spPr>
          <a:xfrm>
            <a:off x="1176870" y="1331663"/>
            <a:ext cx="9291088" cy="4587086"/>
          </a:xfrm>
          <a:prstGeom prst="rect">
            <a:avLst/>
          </a:prstGeom>
        </p:spPr>
      </p:pic>
    </p:spTree>
    <p:extLst>
      <p:ext uri="{BB962C8B-B14F-4D97-AF65-F5344CB8AC3E}">
        <p14:creationId xmlns:p14="http://schemas.microsoft.com/office/powerpoint/2010/main" val="382552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79653" y="1176920"/>
            <a:ext cx="9584675" cy="3970318"/>
          </a:xfrm>
          <a:prstGeom prst="rect">
            <a:avLst/>
          </a:prstGeom>
        </p:spPr>
        <p:txBody>
          <a:bodyPr wrap="square">
            <a:spAutoFit/>
          </a:bodyPr>
          <a:lstStyle/>
          <a:p>
            <a:pPr algn="ctr"/>
            <a:r>
              <a:rPr lang="tr-TR" dirty="0" smtClean="0">
                <a:latin typeface="Times New Roman" panose="02020603050405020304" pitchFamily="18" charset="0"/>
                <a:cs typeface="Times New Roman" panose="02020603050405020304" pitchFamily="18" charset="0"/>
              </a:rPr>
              <a:t>	</a:t>
            </a:r>
            <a:r>
              <a:rPr lang="tr-TR" b="1" dirty="0" smtClean="0">
                <a:latin typeface="Times New Roman" panose="02020603050405020304" pitchFamily="18" charset="0"/>
                <a:cs typeface="Times New Roman" panose="02020603050405020304" pitchFamily="18" charset="0"/>
              </a:rPr>
              <a:t>EURAS</a:t>
            </a:r>
            <a:r>
              <a:rPr 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öncülüğünde bu yıl ikincisi düzenlenen </a:t>
            </a:r>
            <a:r>
              <a:rPr lang="tr-TR" b="1" dirty="0">
                <a:latin typeface="Times New Roman" panose="02020603050405020304" pitchFamily="18" charset="0"/>
                <a:cs typeface="Times New Roman" panose="02020603050405020304" pitchFamily="18" charset="0"/>
              </a:rPr>
              <a:t>Avrasya Yükseköğretim </a:t>
            </a:r>
            <a:r>
              <a:rPr lang="tr-TR" b="1" dirty="0" smtClean="0">
                <a:latin typeface="Times New Roman" panose="02020603050405020304" pitchFamily="18" charset="0"/>
                <a:cs typeface="Times New Roman" panose="02020603050405020304" pitchFamily="18" charset="0"/>
              </a:rPr>
              <a:t>Zirvesinin </a:t>
            </a:r>
            <a:r>
              <a:rPr lang="tr-TR" dirty="0">
                <a:latin typeface="Times New Roman" panose="02020603050405020304" pitchFamily="18" charset="0"/>
                <a:cs typeface="Times New Roman" panose="02020603050405020304" pitchFamily="18" charset="0"/>
              </a:rPr>
              <a:t>(</a:t>
            </a:r>
            <a:r>
              <a:rPr lang="tr-TR" dirty="0" smtClean="0">
                <a:latin typeface="Times New Roman" panose="02020603050405020304" pitchFamily="18" charset="0"/>
                <a:cs typeface="Times New Roman" panose="02020603050405020304" pitchFamily="18" charset="0"/>
              </a:rPr>
              <a:t>EURIE) açılış </a:t>
            </a:r>
            <a:r>
              <a:rPr lang="tr-TR" dirty="0">
                <a:latin typeface="Times New Roman" panose="02020603050405020304" pitchFamily="18" charset="0"/>
                <a:cs typeface="Times New Roman" panose="02020603050405020304" pitchFamily="18" charset="0"/>
              </a:rPr>
              <a:t>töreni yapıldı.</a:t>
            </a:r>
            <a:br>
              <a:rPr lang="tr-TR" dirty="0">
                <a:latin typeface="Times New Roman" panose="02020603050405020304" pitchFamily="18" charset="0"/>
                <a:cs typeface="Times New Roman" panose="02020603050405020304" pitchFamily="18" charset="0"/>
              </a:rPr>
            </a:br>
            <a:r>
              <a:rPr lang="tr-TR" dirty="0" smtClean="0">
                <a:latin typeface="Times New Roman" panose="02020603050405020304" pitchFamily="18" charset="0"/>
                <a:cs typeface="Times New Roman" panose="02020603050405020304" pitchFamily="18" charset="0"/>
              </a:rPr>
              <a:t>53 </a:t>
            </a:r>
            <a:r>
              <a:rPr lang="tr-TR" dirty="0">
                <a:latin typeface="Times New Roman" panose="02020603050405020304" pitchFamily="18" charset="0"/>
                <a:cs typeface="Times New Roman" panose="02020603050405020304" pitchFamily="18" charset="0"/>
              </a:rPr>
              <a:t>ülkeden 2 binin üzerinde rektör, rektör yardımcısı, akademisyen ve uluslararası eğitim sektöründen uzmanın katıldığı, 200 standın yer aldığı fuarda aynı zamanda 33 panel ve seminere ev sahipliği </a:t>
            </a:r>
            <a:r>
              <a:rPr lang="tr-TR" dirty="0" smtClean="0">
                <a:latin typeface="Times New Roman" panose="02020603050405020304" pitchFamily="18" charset="0"/>
                <a:cs typeface="Times New Roman" panose="02020603050405020304" pitchFamily="18" charset="0"/>
              </a:rPr>
              <a:t>yapıldığı zirvede </a:t>
            </a:r>
          </a:p>
          <a:p>
            <a:pPr algn="ctr"/>
            <a:r>
              <a:rPr lang="tr-TR" dirty="0" smtClean="0">
                <a:latin typeface="Times New Roman" panose="02020603050405020304" pitchFamily="18" charset="0"/>
                <a:cs typeface="Times New Roman" panose="02020603050405020304" pitchFamily="18" charset="0"/>
              </a:rPr>
              <a:t>	</a:t>
            </a:r>
            <a:r>
              <a:rPr lang="tr-TR" b="1" dirty="0" smtClean="0">
                <a:latin typeface="Times New Roman" panose="02020603050405020304" pitchFamily="18" charset="0"/>
                <a:cs typeface="Times New Roman" panose="02020603050405020304" pitchFamily="18" charset="0"/>
              </a:rPr>
              <a:t>Moda Tasarım</a:t>
            </a:r>
            <a:r>
              <a:rPr lang="tr-TR" dirty="0" smtClean="0">
                <a:latin typeface="Times New Roman" panose="02020603050405020304" pitchFamily="18" charset="0"/>
                <a:cs typeface="Times New Roman" panose="02020603050405020304" pitchFamily="18" charset="0"/>
              </a:rPr>
              <a:t> Bölümü ‘</a:t>
            </a:r>
            <a:r>
              <a:rPr lang="tr-TR" b="1" dirty="0" smtClean="0">
                <a:latin typeface="Times New Roman" panose="02020603050405020304" pitchFamily="18" charset="0"/>
                <a:cs typeface="Times New Roman" panose="02020603050405020304" pitchFamily="18" charset="0"/>
              </a:rPr>
              <a:t>22 Medeniyetin Kapısı Kars</a:t>
            </a:r>
            <a:r>
              <a:rPr lang="tr-TR" dirty="0" smtClean="0">
                <a:latin typeface="Times New Roman" panose="02020603050405020304" pitchFamily="18" charset="0"/>
                <a:cs typeface="Times New Roman" panose="02020603050405020304" pitchFamily="18" charset="0"/>
              </a:rPr>
              <a:t>’ koleksiyonu </a:t>
            </a:r>
            <a:r>
              <a:rPr lang="tr-TR" b="1" dirty="0" smtClean="0">
                <a:latin typeface="Times New Roman" panose="02020603050405020304" pitchFamily="18" charset="0"/>
                <a:cs typeface="Times New Roman" panose="02020603050405020304" pitchFamily="18" charset="0"/>
              </a:rPr>
              <a:t>Gücün Zaferi </a:t>
            </a:r>
            <a:r>
              <a:rPr lang="tr-TR" dirty="0" smtClean="0">
                <a:latin typeface="Times New Roman" panose="02020603050405020304" pitchFamily="18" charset="0"/>
                <a:cs typeface="Times New Roman" panose="02020603050405020304" pitchFamily="18" charset="0"/>
              </a:rPr>
              <a:t>Sahnesi, ‘</a:t>
            </a:r>
            <a:r>
              <a:rPr lang="tr-TR" b="1" dirty="0" smtClean="0">
                <a:latin typeface="Times New Roman" panose="02020603050405020304" pitchFamily="18" charset="0"/>
                <a:cs typeface="Times New Roman" panose="02020603050405020304" pitchFamily="18" charset="0"/>
              </a:rPr>
              <a:t>Sevdamız Karadeniz</a:t>
            </a:r>
            <a:r>
              <a:rPr lang="tr-TR" dirty="0" smtClean="0">
                <a:latin typeface="Times New Roman" panose="02020603050405020304" pitchFamily="18" charset="0"/>
                <a:cs typeface="Times New Roman" panose="02020603050405020304" pitchFamily="18" charset="0"/>
              </a:rPr>
              <a:t>’ koleksiyonu </a:t>
            </a:r>
            <a:r>
              <a:rPr lang="tr-TR" b="1" dirty="0" smtClean="0">
                <a:latin typeface="Times New Roman" panose="02020603050405020304" pitchFamily="18" charset="0"/>
                <a:cs typeface="Times New Roman" panose="02020603050405020304" pitchFamily="18" charset="0"/>
              </a:rPr>
              <a:t>Amazonlar</a:t>
            </a:r>
            <a:r>
              <a:rPr lang="tr-TR" dirty="0" smtClean="0">
                <a:latin typeface="Times New Roman" panose="02020603050405020304" pitchFamily="18" charset="0"/>
                <a:cs typeface="Times New Roman" panose="02020603050405020304" pitchFamily="18" charset="0"/>
              </a:rPr>
              <a:t> sahnesi Sergileri ve ‘</a:t>
            </a:r>
            <a:r>
              <a:rPr lang="tr-TR" b="1" dirty="0" smtClean="0">
                <a:latin typeface="Times New Roman" panose="02020603050405020304" pitchFamily="18" charset="0"/>
                <a:cs typeface="Times New Roman" panose="02020603050405020304" pitchFamily="18" charset="0"/>
              </a:rPr>
              <a:t>İstanbul 1453 Kapalıçarşı’</a:t>
            </a:r>
            <a:r>
              <a:rPr lang="tr-TR" dirty="0" smtClean="0">
                <a:latin typeface="Times New Roman" panose="02020603050405020304" pitchFamily="18" charset="0"/>
                <a:cs typeface="Times New Roman" panose="02020603050405020304" pitchFamily="18" charset="0"/>
              </a:rPr>
              <a:t> defilesi ile yer aldılar.</a:t>
            </a:r>
            <a:r>
              <a:rPr lang="tr-TR" dirty="0">
                <a:latin typeface="Times New Roman" panose="02020603050405020304" pitchFamily="18" charset="0"/>
                <a:cs typeface="Times New Roman" panose="02020603050405020304" pitchFamily="18" charset="0"/>
              </a:rPr>
              <a:t>	</a:t>
            </a:r>
            <a:endParaRPr lang="tr-TR" dirty="0" smtClean="0">
              <a:latin typeface="Times New Roman" panose="02020603050405020304" pitchFamily="18" charset="0"/>
              <a:cs typeface="Times New Roman" panose="02020603050405020304" pitchFamily="18" charset="0"/>
            </a:endParaRPr>
          </a:p>
          <a:p>
            <a:pPr algn="ctr"/>
            <a:r>
              <a:rPr lang="tr-TR" dirty="0" smtClean="0">
                <a:latin typeface="Times New Roman" panose="02020603050405020304" pitchFamily="18" charset="0"/>
                <a:cs typeface="Times New Roman" panose="02020603050405020304" pitchFamily="18" charset="0"/>
              </a:rPr>
              <a:t>Zirvenin açılış konuşmasını yapan </a:t>
            </a:r>
            <a:r>
              <a:rPr lang="tr-TR" b="1" dirty="0" smtClean="0">
                <a:latin typeface="Times New Roman" panose="02020603050405020304" pitchFamily="18" charset="0"/>
                <a:cs typeface="Times New Roman" panose="02020603050405020304" pitchFamily="18" charset="0"/>
              </a:rPr>
              <a:t>EURAS </a:t>
            </a:r>
            <a:r>
              <a:rPr lang="tr-TR" b="1" dirty="0">
                <a:latin typeface="Times New Roman" panose="02020603050405020304" pitchFamily="18" charset="0"/>
                <a:cs typeface="Times New Roman" panose="02020603050405020304" pitchFamily="18" charset="0"/>
              </a:rPr>
              <a:t>Genel Başkanı Dr. Mustafa </a:t>
            </a:r>
            <a:r>
              <a:rPr lang="tr-TR" b="1" dirty="0" smtClean="0">
                <a:latin typeface="Times New Roman" panose="02020603050405020304" pitchFamily="18" charset="0"/>
                <a:cs typeface="Times New Roman" panose="02020603050405020304" pitchFamily="18" charset="0"/>
              </a:rPr>
              <a:t>Aydın </a:t>
            </a:r>
          </a:p>
          <a:p>
            <a:pPr algn="ctr"/>
            <a:r>
              <a:rPr lang="tr-TR" b="1" dirty="0" smtClean="0">
                <a:latin typeface="Times New Roman" panose="02020603050405020304" pitchFamily="18" charset="0"/>
                <a:cs typeface="Times New Roman" panose="02020603050405020304" pitchFamily="18" charset="0"/>
              </a:rPr>
              <a:t>Moda </a:t>
            </a:r>
            <a:r>
              <a:rPr lang="tr-TR" b="1" dirty="0">
                <a:latin typeface="Times New Roman" panose="02020603050405020304" pitchFamily="18" charset="0"/>
                <a:cs typeface="Times New Roman" panose="02020603050405020304" pitchFamily="18" charset="0"/>
              </a:rPr>
              <a:t>Tasarım</a:t>
            </a:r>
            <a:r>
              <a:rPr lang="tr-TR" dirty="0">
                <a:latin typeface="Times New Roman" panose="02020603050405020304" pitchFamily="18" charset="0"/>
                <a:cs typeface="Times New Roman" panose="02020603050405020304" pitchFamily="18" charset="0"/>
              </a:rPr>
              <a:t> Bölümü </a:t>
            </a:r>
            <a:r>
              <a:rPr lang="tr-TR" b="1" dirty="0">
                <a:latin typeface="Times New Roman" panose="02020603050405020304" pitchFamily="18" charset="0"/>
                <a:cs typeface="Times New Roman" panose="02020603050405020304" pitchFamily="18" charset="0"/>
              </a:rPr>
              <a:t>Keçe Merkezi’nde </a:t>
            </a:r>
            <a:r>
              <a:rPr lang="tr-TR" dirty="0">
                <a:latin typeface="Times New Roman" panose="02020603050405020304" pitchFamily="18" charset="0"/>
                <a:cs typeface="Times New Roman" panose="02020603050405020304" pitchFamily="18" charset="0"/>
              </a:rPr>
              <a:t>Öğrencilerin ürettikleri hediye </a:t>
            </a:r>
            <a:r>
              <a:rPr lang="tr-TR" dirty="0" smtClean="0">
                <a:latin typeface="Times New Roman" panose="02020603050405020304" pitchFamily="18" charset="0"/>
                <a:cs typeface="Times New Roman" panose="02020603050405020304" pitchFamily="18" charset="0"/>
              </a:rPr>
              <a:t>keçe tabloları </a:t>
            </a:r>
          </a:p>
          <a:p>
            <a:pPr algn="ctr"/>
            <a:r>
              <a:rPr lang="tr-TR" dirty="0" smtClean="0">
                <a:latin typeface="Times New Roman" panose="02020603050405020304" pitchFamily="18" charset="0"/>
                <a:cs typeface="Times New Roman" panose="02020603050405020304" pitchFamily="18" charset="0"/>
              </a:rPr>
              <a:t>DEİK </a:t>
            </a:r>
            <a:r>
              <a:rPr lang="tr-TR" dirty="0">
                <a:latin typeface="Times New Roman" panose="02020603050405020304" pitchFamily="18" charset="0"/>
                <a:cs typeface="Times New Roman" panose="02020603050405020304" pitchFamily="18" charset="0"/>
              </a:rPr>
              <a:t>Başkanı </a:t>
            </a:r>
            <a:r>
              <a:rPr lang="tr-TR" b="1" dirty="0">
                <a:latin typeface="Times New Roman" panose="02020603050405020304" pitchFamily="18" charset="0"/>
                <a:cs typeface="Times New Roman" panose="02020603050405020304" pitchFamily="18" charset="0"/>
              </a:rPr>
              <a:t>Ömer </a:t>
            </a:r>
            <a:r>
              <a:rPr lang="tr-TR" b="1" dirty="0" err="1">
                <a:latin typeface="Times New Roman" panose="02020603050405020304" pitchFamily="18" charset="0"/>
                <a:cs typeface="Times New Roman" panose="02020603050405020304" pitchFamily="18" charset="0"/>
              </a:rPr>
              <a:t>Cihad</a:t>
            </a:r>
            <a:r>
              <a:rPr lang="tr-TR" b="1" dirty="0">
                <a:latin typeface="Times New Roman" panose="02020603050405020304" pitchFamily="18" charset="0"/>
                <a:cs typeface="Times New Roman" panose="02020603050405020304" pitchFamily="18" charset="0"/>
              </a:rPr>
              <a:t> Vardan</a:t>
            </a: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YÖK Başkan Vekili </a:t>
            </a:r>
            <a:r>
              <a:rPr lang="tr-TR" b="1" dirty="0" smtClean="0">
                <a:latin typeface="Times New Roman" panose="02020603050405020304" pitchFamily="18" charset="0"/>
                <a:cs typeface="Times New Roman" panose="02020603050405020304" pitchFamily="18" charset="0"/>
              </a:rPr>
              <a:t>Prof. Dr. Hasan Mandal </a:t>
            </a:r>
            <a:r>
              <a:rPr lang="tr-TR" dirty="0" smtClean="0">
                <a:latin typeface="Times New Roman" panose="02020603050405020304" pitchFamily="18" charset="0"/>
                <a:cs typeface="Times New Roman" panose="02020603050405020304" pitchFamily="18" charset="0"/>
              </a:rPr>
              <a:t>ve Katar </a:t>
            </a:r>
            <a:r>
              <a:rPr lang="tr-TR" dirty="0">
                <a:latin typeface="Times New Roman" panose="02020603050405020304" pitchFamily="18" charset="0"/>
                <a:cs typeface="Times New Roman" panose="02020603050405020304" pitchFamily="18" charset="0"/>
              </a:rPr>
              <a:t>Kültür Sanat ve Kültürel Miras Eski Bakanı ve UNESCO Genel Sekreter Adayı </a:t>
            </a:r>
            <a:r>
              <a:rPr lang="tr-TR" b="1" dirty="0" err="1">
                <a:latin typeface="Times New Roman" panose="02020603050405020304" pitchFamily="18" charset="0"/>
                <a:cs typeface="Times New Roman" panose="02020603050405020304" pitchFamily="18" charset="0"/>
              </a:rPr>
              <a:t>Hamad</a:t>
            </a:r>
            <a:r>
              <a:rPr lang="tr-TR" b="1" dirty="0">
                <a:latin typeface="Times New Roman" panose="02020603050405020304" pitchFamily="18" charset="0"/>
                <a:cs typeface="Times New Roman" panose="02020603050405020304" pitchFamily="18" charset="0"/>
              </a:rPr>
              <a:t> Bin </a:t>
            </a:r>
            <a:r>
              <a:rPr lang="tr-TR" b="1" dirty="0" err="1">
                <a:latin typeface="Times New Roman" panose="02020603050405020304" pitchFamily="18" charset="0"/>
                <a:cs typeface="Times New Roman" panose="02020603050405020304" pitchFamily="18" charset="0"/>
              </a:rPr>
              <a:t>Abdulaziz</a:t>
            </a:r>
            <a:r>
              <a:rPr lang="tr-TR" b="1" dirty="0">
                <a:latin typeface="Times New Roman" panose="02020603050405020304" pitchFamily="18" charset="0"/>
                <a:cs typeface="Times New Roman" panose="02020603050405020304" pitchFamily="18" charset="0"/>
              </a:rPr>
              <a:t> Al-</a:t>
            </a:r>
            <a:r>
              <a:rPr lang="tr-TR" b="1" dirty="0" err="1">
                <a:latin typeface="Times New Roman" panose="02020603050405020304" pitchFamily="18" charset="0"/>
                <a:cs typeface="Times New Roman" panose="02020603050405020304" pitchFamily="18" charset="0"/>
              </a:rPr>
              <a:t>Kawari</a:t>
            </a:r>
            <a:r>
              <a:rPr lang="tr-TR" b="1" dirty="0">
                <a:latin typeface="Times New Roman" panose="02020603050405020304" pitchFamily="18" charset="0"/>
                <a:cs typeface="Times New Roman" panose="02020603050405020304" pitchFamily="18" charset="0"/>
              </a:rPr>
              <a:t> </a:t>
            </a:r>
            <a:r>
              <a:rPr lang="tr-TR" b="1"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Milli Eğitim Bakanı </a:t>
            </a:r>
            <a:r>
              <a:rPr lang="tr-TR" b="1" dirty="0">
                <a:latin typeface="Times New Roman" panose="02020603050405020304" pitchFamily="18" charset="0"/>
                <a:cs typeface="Times New Roman" panose="02020603050405020304" pitchFamily="18" charset="0"/>
              </a:rPr>
              <a:t>Dr. İsmet </a:t>
            </a:r>
            <a:r>
              <a:rPr lang="tr-TR" b="1" dirty="0" smtClean="0">
                <a:latin typeface="Times New Roman" panose="02020603050405020304" pitchFamily="18" charset="0"/>
                <a:cs typeface="Times New Roman" panose="02020603050405020304" pitchFamily="18" charset="0"/>
              </a:rPr>
              <a:t>Yılmaz </a:t>
            </a:r>
            <a:r>
              <a:rPr lang="tr-TR" dirty="0" smtClean="0">
                <a:latin typeface="Times New Roman" panose="02020603050405020304" pitchFamily="18" charset="0"/>
                <a:cs typeface="Times New Roman" panose="02020603050405020304" pitchFamily="18" charset="0"/>
              </a:rPr>
              <a:t>ve </a:t>
            </a:r>
            <a:r>
              <a:rPr lang="tr-TR" dirty="0">
                <a:latin typeface="Times New Roman" panose="02020603050405020304" pitchFamily="18" charset="0"/>
                <a:cs typeface="Times New Roman" panose="02020603050405020304" pitchFamily="18" charset="0"/>
              </a:rPr>
              <a:t>KKTC Milli Eğitim Bakanı </a:t>
            </a:r>
            <a:r>
              <a:rPr lang="tr-TR" b="1" dirty="0">
                <a:latin typeface="Times New Roman" panose="02020603050405020304" pitchFamily="18" charset="0"/>
                <a:cs typeface="Times New Roman" panose="02020603050405020304" pitchFamily="18" charset="0"/>
              </a:rPr>
              <a:t>Özdemir </a:t>
            </a:r>
            <a:r>
              <a:rPr lang="tr-TR" b="1" dirty="0" err="1" smtClean="0">
                <a:latin typeface="Times New Roman" panose="02020603050405020304" pitchFamily="18" charset="0"/>
                <a:cs typeface="Times New Roman" panose="02020603050405020304" pitchFamily="18" charset="0"/>
              </a:rPr>
              <a:t>Berova</a:t>
            </a:r>
            <a:r>
              <a:rPr lang="tr-TR" dirty="0" smtClean="0">
                <a:latin typeface="Times New Roman" panose="02020603050405020304" pitchFamily="18" charset="0"/>
                <a:cs typeface="Times New Roman" panose="02020603050405020304" pitchFamily="18" charset="0"/>
              </a:rPr>
              <a:t>’ ya takdim ettiler.</a:t>
            </a:r>
            <a:r>
              <a:rPr lang="tr-TR" dirty="0">
                <a:latin typeface="Times New Roman" panose="02020603050405020304" pitchFamily="18" charset="0"/>
                <a:cs typeface="Times New Roman" panose="02020603050405020304" pitchFamily="18" charset="0"/>
              </a:rPr>
              <a:t> 22 Mart 2017</a:t>
            </a:r>
            <a:endParaRPr lang="tr-TR"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8316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3115" y="161888"/>
            <a:ext cx="7656724" cy="5104482"/>
          </a:xfrm>
          <a:prstGeom prst="rect">
            <a:avLst/>
          </a:prstGeom>
        </p:spPr>
      </p:pic>
      <p:sp>
        <p:nvSpPr>
          <p:cNvPr id="3" name="Dikdörtgen 2"/>
          <p:cNvSpPr/>
          <p:nvPr/>
        </p:nvSpPr>
        <p:spPr>
          <a:xfrm>
            <a:off x="539824" y="5531754"/>
            <a:ext cx="11303305" cy="1200329"/>
          </a:xfrm>
          <a:prstGeom prst="rect">
            <a:avLst/>
          </a:prstGeom>
        </p:spPr>
        <p:txBody>
          <a:bodyPr wrap="square">
            <a:spAutoFit/>
          </a:bodyPr>
          <a:lstStyle/>
          <a:p>
            <a:pPr algn="ctr"/>
            <a:r>
              <a:rPr lang="tr-TR" dirty="0"/>
              <a:t>Konuşmaların ardından </a:t>
            </a:r>
            <a:r>
              <a:rPr lang="tr-TR" b="1" dirty="0" smtClean="0">
                <a:latin typeface="Times New Roman" panose="02020603050405020304" pitchFamily="18" charset="0"/>
                <a:cs typeface="Times New Roman" panose="02020603050405020304" pitchFamily="18" charset="0"/>
              </a:rPr>
              <a:t>Moda </a:t>
            </a:r>
            <a:r>
              <a:rPr lang="tr-TR" b="1" dirty="0">
                <a:latin typeface="Times New Roman" panose="02020603050405020304" pitchFamily="18" charset="0"/>
                <a:cs typeface="Times New Roman" panose="02020603050405020304" pitchFamily="18" charset="0"/>
              </a:rPr>
              <a:t>Tasarım </a:t>
            </a:r>
            <a:r>
              <a:rPr lang="tr-TR" dirty="0">
                <a:latin typeface="Times New Roman" panose="02020603050405020304" pitchFamily="18" charset="0"/>
                <a:cs typeface="Times New Roman" panose="02020603050405020304" pitchFamily="18" charset="0"/>
              </a:rPr>
              <a:t>Bölümü</a:t>
            </a:r>
            <a:r>
              <a:rPr lang="tr-TR" b="1"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Öğrencilerinin </a:t>
            </a:r>
            <a:r>
              <a:rPr lang="tr-TR" b="1" dirty="0" smtClean="0">
                <a:latin typeface="Times New Roman" panose="02020603050405020304" pitchFamily="18" charset="0"/>
                <a:cs typeface="Times New Roman" panose="02020603050405020304" pitchFamily="18" charset="0"/>
              </a:rPr>
              <a:t>Keçe </a:t>
            </a:r>
            <a:r>
              <a:rPr lang="tr-TR" b="1" dirty="0">
                <a:latin typeface="Times New Roman" panose="02020603050405020304" pitchFamily="18" charset="0"/>
                <a:cs typeface="Times New Roman" panose="02020603050405020304" pitchFamily="18" charset="0"/>
              </a:rPr>
              <a:t>Merkezi’nde </a:t>
            </a:r>
            <a:r>
              <a:rPr lang="tr-TR" dirty="0" smtClean="0">
                <a:latin typeface="Times New Roman" panose="02020603050405020304" pitchFamily="18" charset="0"/>
                <a:cs typeface="Times New Roman" panose="02020603050405020304" pitchFamily="18" charset="0"/>
              </a:rPr>
              <a:t>ürettikleri </a:t>
            </a:r>
            <a:r>
              <a:rPr lang="tr-TR" dirty="0">
                <a:latin typeface="Times New Roman" panose="02020603050405020304" pitchFamily="18" charset="0"/>
                <a:cs typeface="Times New Roman" panose="02020603050405020304" pitchFamily="18" charset="0"/>
              </a:rPr>
              <a:t>hediye </a:t>
            </a:r>
            <a:r>
              <a:rPr lang="tr-TR" b="1" dirty="0">
                <a:latin typeface="Times New Roman" panose="02020603050405020304" pitchFamily="18" charset="0"/>
                <a:cs typeface="Times New Roman" panose="02020603050405020304" pitchFamily="18" charset="0"/>
              </a:rPr>
              <a:t>keçe tabloları </a:t>
            </a:r>
            <a:endParaRPr lang="tr-TR" b="1" dirty="0" smtClean="0">
              <a:latin typeface="Times New Roman" panose="02020603050405020304" pitchFamily="18" charset="0"/>
              <a:cs typeface="Times New Roman" panose="02020603050405020304" pitchFamily="18" charset="0"/>
            </a:endParaRPr>
          </a:p>
          <a:p>
            <a:pPr algn="ctr"/>
            <a:r>
              <a:rPr lang="tr-TR" b="1" dirty="0" smtClean="0">
                <a:latin typeface="Times New Roman" panose="02020603050405020304" pitchFamily="18" charset="0"/>
                <a:cs typeface="Times New Roman" panose="02020603050405020304" pitchFamily="18" charset="0"/>
              </a:rPr>
              <a:t>EURAS </a:t>
            </a:r>
            <a:r>
              <a:rPr lang="tr-TR" b="1" dirty="0">
                <a:latin typeface="Times New Roman" panose="02020603050405020304" pitchFamily="18" charset="0"/>
                <a:cs typeface="Times New Roman" panose="02020603050405020304" pitchFamily="18" charset="0"/>
              </a:rPr>
              <a:t>Genel Başkanı Dr. Mustafa Aydın </a:t>
            </a:r>
          </a:p>
          <a:p>
            <a:pPr algn="ctr"/>
            <a:r>
              <a:rPr lang="tr-TR" b="1" dirty="0">
                <a:latin typeface="Times New Roman" panose="02020603050405020304" pitchFamily="18" charset="0"/>
                <a:cs typeface="Times New Roman" panose="02020603050405020304" pitchFamily="18" charset="0"/>
              </a:rPr>
              <a:t>Katar Kültür Sanat ve Kültürel Miras Eski Bakanı ve UNESCO Genel Sekreter Adayı </a:t>
            </a:r>
            <a:r>
              <a:rPr lang="tr-TR" b="1" dirty="0" err="1">
                <a:latin typeface="Times New Roman" panose="02020603050405020304" pitchFamily="18" charset="0"/>
                <a:cs typeface="Times New Roman" panose="02020603050405020304" pitchFamily="18" charset="0"/>
              </a:rPr>
              <a:t>Hamad</a:t>
            </a:r>
            <a:r>
              <a:rPr lang="tr-TR" b="1" dirty="0">
                <a:latin typeface="Times New Roman" panose="02020603050405020304" pitchFamily="18" charset="0"/>
                <a:cs typeface="Times New Roman" panose="02020603050405020304" pitchFamily="18" charset="0"/>
              </a:rPr>
              <a:t> Bin </a:t>
            </a:r>
            <a:r>
              <a:rPr lang="tr-TR" b="1" dirty="0" err="1">
                <a:latin typeface="Times New Roman" panose="02020603050405020304" pitchFamily="18" charset="0"/>
                <a:cs typeface="Times New Roman" panose="02020603050405020304" pitchFamily="18" charset="0"/>
              </a:rPr>
              <a:t>Abdulaziz</a:t>
            </a:r>
            <a:r>
              <a:rPr lang="tr-TR" b="1" dirty="0">
                <a:latin typeface="Times New Roman" panose="02020603050405020304" pitchFamily="18" charset="0"/>
                <a:cs typeface="Times New Roman" panose="02020603050405020304" pitchFamily="18" charset="0"/>
              </a:rPr>
              <a:t> Al-</a:t>
            </a:r>
            <a:r>
              <a:rPr lang="tr-TR" b="1" dirty="0" err="1">
                <a:latin typeface="Times New Roman" panose="02020603050405020304" pitchFamily="18" charset="0"/>
                <a:cs typeface="Times New Roman" panose="02020603050405020304" pitchFamily="18" charset="0"/>
              </a:rPr>
              <a:t>Kawari</a:t>
            </a:r>
            <a:r>
              <a:rPr lang="tr-TR" b="1" dirty="0" smtClean="0">
                <a:latin typeface="Times New Roman" panose="02020603050405020304" pitchFamily="18" charset="0"/>
                <a:cs typeface="Times New Roman" panose="02020603050405020304" pitchFamily="18" charset="0"/>
              </a:rPr>
              <a:t>’ </a:t>
            </a:r>
            <a:r>
              <a:rPr lang="tr-TR" b="1" dirty="0">
                <a:latin typeface="Times New Roman" panose="02020603050405020304" pitchFamily="18" charset="0"/>
                <a:cs typeface="Times New Roman" panose="02020603050405020304" pitchFamily="18" charset="0"/>
              </a:rPr>
              <a:t>ya </a:t>
            </a:r>
            <a:r>
              <a:rPr lang="tr-TR" dirty="0">
                <a:latin typeface="Times New Roman" panose="02020603050405020304" pitchFamily="18" charset="0"/>
                <a:cs typeface="Times New Roman" panose="02020603050405020304" pitchFamily="18" charset="0"/>
              </a:rPr>
              <a:t>takdim </a:t>
            </a:r>
            <a:r>
              <a:rPr lang="tr-TR" dirty="0" smtClean="0">
                <a:latin typeface="Times New Roman" panose="02020603050405020304" pitchFamily="18" charset="0"/>
                <a:cs typeface="Times New Roman" panose="02020603050405020304" pitchFamily="18" charset="0"/>
              </a:rPr>
              <a:t>ederlerken</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873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661" y="484613"/>
            <a:ext cx="7493961" cy="4995974"/>
          </a:xfrm>
          <a:prstGeom prst="rect">
            <a:avLst/>
          </a:prstGeom>
        </p:spPr>
      </p:pic>
      <p:sp>
        <p:nvSpPr>
          <p:cNvPr id="4" name="Dikdörtgen 3"/>
          <p:cNvSpPr/>
          <p:nvPr/>
        </p:nvSpPr>
        <p:spPr>
          <a:xfrm>
            <a:off x="539825" y="5785142"/>
            <a:ext cx="11303305" cy="646331"/>
          </a:xfrm>
          <a:prstGeom prst="rect">
            <a:avLst/>
          </a:prstGeom>
        </p:spPr>
        <p:txBody>
          <a:bodyPr wrap="square">
            <a:spAutoFit/>
          </a:bodyPr>
          <a:lstStyle/>
          <a:p>
            <a:pPr algn="ctr"/>
            <a:r>
              <a:rPr lang="tr-TR" b="1" dirty="0" smtClean="0">
                <a:latin typeface="Times New Roman" panose="02020603050405020304" pitchFamily="18" charset="0"/>
                <a:cs typeface="Times New Roman" panose="02020603050405020304" pitchFamily="18" charset="0"/>
              </a:rPr>
              <a:t>Moda </a:t>
            </a:r>
            <a:r>
              <a:rPr lang="tr-TR" b="1" dirty="0">
                <a:latin typeface="Times New Roman" panose="02020603050405020304" pitchFamily="18" charset="0"/>
                <a:cs typeface="Times New Roman" panose="02020603050405020304" pitchFamily="18" charset="0"/>
              </a:rPr>
              <a:t>Tasarım </a:t>
            </a:r>
            <a:r>
              <a:rPr lang="tr-TR" dirty="0">
                <a:latin typeface="Times New Roman" panose="02020603050405020304" pitchFamily="18" charset="0"/>
                <a:cs typeface="Times New Roman" panose="02020603050405020304" pitchFamily="18" charset="0"/>
              </a:rPr>
              <a:t>Bölümü</a:t>
            </a:r>
            <a:r>
              <a:rPr lang="tr-TR" b="1"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Öğrencilerinin </a:t>
            </a:r>
            <a:r>
              <a:rPr lang="tr-TR" b="1" dirty="0" smtClean="0">
                <a:latin typeface="Times New Roman" panose="02020603050405020304" pitchFamily="18" charset="0"/>
                <a:cs typeface="Times New Roman" panose="02020603050405020304" pitchFamily="18" charset="0"/>
              </a:rPr>
              <a:t>Keçe </a:t>
            </a:r>
            <a:r>
              <a:rPr lang="tr-TR" b="1" dirty="0">
                <a:latin typeface="Times New Roman" panose="02020603050405020304" pitchFamily="18" charset="0"/>
                <a:cs typeface="Times New Roman" panose="02020603050405020304" pitchFamily="18" charset="0"/>
              </a:rPr>
              <a:t>Merkezi’nde </a:t>
            </a:r>
            <a:r>
              <a:rPr lang="tr-TR" dirty="0" smtClean="0">
                <a:latin typeface="Times New Roman" panose="02020603050405020304" pitchFamily="18" charset="0"/>
                <a:cs typeface="Times New Roman" panose="02020603050405020304" pitchFamily="18" charset="0"/>
              </a:rPr>
              <a:t>ürettikleri </a:t>
            </a:r>
            <a:r>
              <a:rPr lang="tr-TR" dirty="0">
                <a:latin typeface="Times New Roman" panose="02020603050405020304" pitchFamily="18" charset="0"/>
                <a:cs typeface="Times New Roman" panose="02020603050405020304" pitchFamily="18" charset="0"/>
              </a:rPr>
              <a:t>hediye </a:t>
            </a:r>
            <a:r>
              <a:rPr lang="tr-TR" b="1" dirty="0">
                <a:latin typeface="Times New Roman" panose="02020603050405020304" pitchFamily="18" charset="0"/>
                <a:cs typeface="Times New Roman" panose="02020603050405020304" pitchFamily="18" charset="0"/>
              </a:rPr>
              <a:t>keçe tabloları </a:t>
            </a:r>
          </a:p>
          <a:p>
            <a:pPr algn="ctr"/>
            <a:r>
              <a:rPr lang="tr-TR" b="1" dirty="0">
                <a:latin typeface="Times New Roman" panose="02020603050405020304" pitchFamily="18" charset="0"/>
                <a:cs typeface="Times New Roman" panose="02020603050405020304" pitchFamily="18" charset="0"/>
              </a:rPr>
              <a:t>Milli Eğitim Bakanı Dr. İsmet Yılmaz</a:t>
            </a:r>
            <a:r>
              <a:rPr lang="tr-TR" b="1" dirty="0" smtClean="0">
                <a:latin typeface="Times New Roman" panose="02020603050405020304" pitchFamily="18" charset="0"/>
                <a:cs typeface="Times New Roman" panose="02020603050405020304" pitchFamily="18" charset="0"/>
              </a:rPr>
              <a:t>’ a </a:t>
            </a:r>
            <a:r>
              <a:rPr lang="tr-TR" dirty="0">
                <a:latin typeface="Times New Roman" panose="02020603050405020304" pitchFamily="18" charset="0"/>
                <a:cs typeface="Times New Roman" panose="02020603050405020304" pitchFamily="18" charset="0"/>
              </a:rPr>
              <a:t>takdim </a:t>
            </a:r>
            <a:r>
              <a:rPr lang="tr-TR" dirty="0" smtClean="0">
                <a:latin typeface="Times New Roman" panose="02020603050405020304" pitchFamily="18" charset="0"/>
                <a:cs typeface="Times New Roman" panose="02020603050405020304" pitchFamily="18" charset="0"/>
              </a:rPr>
              <a:t>edilirken</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62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6885" y="224316"/>
            <a:ext cx="7769186" cy="5179457"/>
          </a:xfrm>
          <a:prstGeom prst="rect">
            <a:avLst/>
          </a:prstGeom>
        </p:spPr>
      </p:pic>
      <p:sp>
        <p:nvSpPr>
          <p:cNvPr id="3" name="Dikdörtgen 2"/>
          <p:cNvSpPr/>
          <p:nvPr/>
        </p:nvSpPr>
        <p:spPr>
          <a:xfrm>
            <a:off x="539825" y="5785142"/>
            <a:ext cx="11303305" cy="646331"/>
          </a:xfrm>
          <a:prstGeom prst="rect">
            <a:avLst/>
          </a:prstGeom>
        </p:spPr>
        <p:txBody>
          <a:bodyPr wrap="square">
            <a:spAutoFit/>
          </a:bodyPr>
          <a:lstStyle/>
          <a:p>
            <a:pPr algn="ctr"/>
            <a:r>
              <a:rPr lang="tr-TR" b="1" dirty="0">
                <a:latin typeface="Times New Roman" panose="02020603050405020304" pitchFamily="18" charset="0"/>
                <a:cs typeface="Times New Roman" panose="02020603050405020304" pitchFamily="18" charset="0"/>
              </a:rPr>
              <a:t>Moda Tasarım </a:t>
            </a:r>
            <a:r>
              <a:rPr lang="tr-TR" dirty="0">
                <a:latin typeface="Times New Roman" panose="02020603050405020304" pitchFamily="18" charset="0"/>
                <a:cs typeface="Times New Roman" panose="02020603050405020304" pitchFamily="18" charset="0"/>
              </a:rPr>
              <a:t>Bölümü</a:t>
            </a:r>
            <a:r>
              <a:rPr lang="tr-TR" b="1"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Öğrencilerinin </a:t>
            </a:r>
            <a:r>
              <a:rPr lang="tr-TR" b="1" dirty="0" smtClean="0">
                <a:latin typeface="Times New Roman" panose="02020603050405020304" pitchFamily="18" charset="0"/>
                <a:cs typeface="Times New Roman" panose="02020603050405020304" pitchFamily="18" charset="0"/>
              </a:rPr>
              <a:t>Keçe </a:t>
            </a:r>
            <a:r>
              <a:rPr lang="tr-TR" b="1" dirty="0">
                <a:latin typeface="Times New Roman" panose="02020603050405020304" pitchFamily="18" charset="0"/>
                <a:cs typeface="Times New Roman" panose="02020603050405020304" pitchFamily="18" charset="0"/>
              </a:rPr>
              <a:t>Merkezi’nde </a:t>
            </a:r>
            <a:r>
              <a:rPr lang="tr-TR" dirty="0" smtClean="0">
                <a:latin typeface="Times New Roman" panose="02020603050405020304" pitchFamily="18" charset="0"/>
                <a:cs typeface="Times New Roman" panose="02020603050405020304" pitchFamily="18" charset="0"/>
              </a:rPr>
              <a:t>ürettikleri </a:t>
            </a:r>
            <a:r>
              <a:rPr lang="tr-TR" dirty="0">
                <a:latin typeface="Times New Roman" panose="02020603050405020304" pitchFamily="18" charset="0"/>
                <a:cs typeface="Times New Roman" panose="02020603050405020304" pitchFamily="18" charset="0"/>
              </a:rPr>
              <a:t>hediye </a:t>
            </a:r>
            <a:r>
              <a:rPr lang="tr-TR" b="1" dirty="0">
                <a:latin typeface="Times New Roman" panose="02020603050405020304" pitchFamily="18" charset="0"/>
                <a:cs typeface="Times New Roman" panose="02020603050405020304" pitchFamily="18" charset="0"/>
              </a:rPr>
              <a:t>keçe tabloları </a:t>
            </a:r>
          </a:p>
          <a:p>
            <a:pPr algn="ctr"/>
            <a:r>
              <a:rPr lang="tr-TR" b="1" dirty="0" smtClean="0">
                <a:latin typeface="Times New Roman" panose="02020603050405020304" pitchFamily="18" charset="0"/>
                <a:cs typeface="Times New Roman" panose="02020603050405020304" pitchFamily="18" charset="0"/>
              </a:rPr>
              <a:t>KKTC </a:t>
            </a:r>
            <a:r>
              <a:rPr lang="tr-TR" b="1" dirty="0">
                <a:latin typeface="Times New Roman" panose="02020603050405020304" pitchFamily="18" charset="0"/>
                <a:cs typeface="Times New Roman" panose="02020603050405020304" pitchFamily="18" charset="0"/>
              </a:rPr>
              <a:t>Milli </a:t>
            </a:r>
            <a:r>
              <a:rPr lang="tr-TR" b="1" dirty="0" smtClean="0">
                <a:latin typeface="Times New Roman" panose="02020603050405020304" pitchFamily="18" charset="0"/>
                <a:cs typeface="Times New Roman" panose="02020603050405020304" pitchFamily="18" charset="0"/>
              </a:rPr>
              <a:t>Eğitim </a:t>
            </a:r>
            <a:r>
              <a:rPr lang="tr-TR" b="1" dirty="0">
                <a:latin typeface="Times New Roman" panose="02020603050405020304" pitchFamily="18" charset="0"/>
                <a:cs typeface="Times New Roman" panose="02020603050405020304" pitchFamily="18" charset="0"/>
              </a:rPr>
              <a:t>Bakanı Özdemir </a:t>
            </a:r>
            <a:r>
              <a:rPr lang="tr-TR" b="1" dirty="0" err="1">
                <a:latin typeface="Times New Roman" panose="02020603050405020304" pitchFamily="18" charset="0"/>
                <a:cs typeface="Times New Roman" panose="02020603050405020304" pitchFamily="18" charset="0"/>
              </a:rPr>
              <a:t>Berova</a:t>
            </a:r>
            <a:r>
              <a:rPr lang="tr-TR" b="1" dirty="0">
                <a:latin typeface="Times New Roman" panose="02020603050405020304" pitchFamily="18" charset="0"/>
                <a:cs typeface="Times New Roman" panose="02020603050405020304" pitchFamily="18" charset="0"/>
              </a:rPr>
              <a:t>’ ya </a:t>
            </a:r>
            <a:r>
              <a:rPr lang="tr-TR" dirty="0">
                <a:latin typeface="Times New Roman" panose="02020603050405020304" pitchFamily="18" charset="0"/>
                <a:cs typeface="Times New Roman" panose="02020603050405020304" pitchFamily="18" charset="0"/>
              </a:rPr>
              <a:t>takdim </a:t>
            </a:r>
            <a:r>
              <a:rPr lang="tr-TR" dirty="0" smtClean="0">
                <a:latin typeface="Times New Roman" panose="02020603050405020304" pitchFamily="18" charset="0"/>
                <a:cs typeface="Times New Roman" panose="02020603050405020304" pitchFamily="18" charset="0"/>
              </a:rPr>
              <a:t>edilirken</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6603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63041" y="238751"/>
            <a:ext cx="10894502" cy="646331"/>
          </a:xfrm>
          <a:prstGeom prst="rect">
            <a:avLst/>
          </a:prstGeom>
        </p:spPr>
        <p:txBody>
          <a:bodyPr wrap="square">
            <a:spAutoFit/>
          </a:bodyPr>
          <a:lstStyle/>
          <a:p>
            <a:pPr algn="ctr"/>
            <a:r>
              <a:rPr lang="tr-TR" b="1" dirty="0" smtClean="0">
                <a:latin typeface="Times New Roman" panose="02020603050405020304" pitchFamily="18" charset="0"/>
                <a:cs typeface="Times New Roman" panose="02020603050405020304" pitchFamily="18" charset="0"/>
              </a:rPr>
              <a:t>EURASIA</a:t>
            </a:r>
            <a:r>
              <a:rPr lang="tr-TR" dirty="0" smtClean="0">
                <a:latin typeface="Times New Roman" panose="02020603050405020304" pitchFamily="18" charset="0"/>
                <a:cs typeface="Times New Roman" panose="02020603050405020304" pitchFamily="18" charset="0"/>
              </a:rPr>
              <a:t> Avrasya Yükseköğretim Zirvesi açılışı </a:t>
            </a:r>
            <a:r>
              <a:rPr lang="tr-TR" b="1" dirty="0" smtClean="0">
                <a:latin typeface="Times New Roman" panose="02020603050405020304" pitchFamily="18" charset="0"/>
                <a:cs typeface="Times New Roman" panose="02020603050405020304" pitchFamily="18" charset="0"/>
              </a:rPr>
              <a:t>Moda </a:t>
            </a:r>
            <a:r>
              <a:rPr lang="tr-TR" b="1" dirty="0">
                <a:latin typeface="Times New Roman" panose="02020603050405020304" pitchFamily="18" charset="0"/>
                <a:cs typeface="Times New Roman" panose="02020603050405020304" pitchFamily="18" charset="0"/>
              </a:rPr>
              <a:t>Tasarım </a:t>
            </a:r>
            <a:r>
              <a:rPr lang="tr-TR" dirty="0" smtClean="0">
                <a:latin typeface="Times New Roman" panose="02020603050405020304" pitchFamily="18" charset="0"/>
                <a:cs typeface="Times New Roman" panose="02020603050405020304" pitchFamily="18" charset="0"/>
              </a:rPr>
              <a:t>Programı</a:t>
            </a:r>
            <a:r>
              <a:rPr lang="tr-TR" dirty="0">
                <a:latin typeface="Times New Roman" panose="02020603050405020304" pitchFamily="18" charset="0"/>
                <a:cs typeface="Times New Roman" panose="02020603050405020304" pitchFamily="18" charset="0"/>
              </a:rPr>
              <a:t> ’’ </a:t>
            </a:r>
            <a:r>
              <a:rPr lang="tr-TR" b="1" dirty="0">
                <a:latin typeface="Times New Roman" panose="02020603050405020304" pitchFamily="18" charset="0"/>
                <a:cs typeface="Times New Roman" panose="02020603050405020304" pitchFamily="18" charset="0"/>
              </a:rPr>
              <a:t>İstanbul 1453 Kapalıçarşı </a:t>
            </a:r>
            <a:r>
              <a:rPr lang="tr-TR" dirty="0" smtClean="0">
                <a:latin typeface="Times New Roman" panose="02020603050405020304" pitchFamily="18" charset="0"/>
                <a:cs typeface="Times New Roman" panose="02020603050405020304" pitchFamily="18" charset="0"/>
              </a:rPr>
              <a:t>’’ temalı defile ile görsel bir şölene dönüştü</a:t>
            </a:r>
            <a:endParaRPr lang="tr-TR" dirty="0"/>
          </a:p>
        </p:txBody>
      </p:sp>
      <p:pic>
        <p:nvPicPr>
          <p:cNvPr id="3" name="Resim 2" descr="C:\Users\moksak\Desktop\eurie defile\IMG_162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0069" y="991519"/>
            <a:ext cx="8840446" cy="5585551"/>
          </a:xfrm>
          <a:prstGeom prst="rect">
            <a:avLst/>
          </a:prstGeom>
          <a:noFill/>
          <a:ln>
            <a:noFill/>
          </a:ln>
        </p:spPr>
      </p:pic>
    </p:spTree>
    <p:extLst>
      <p:ext uri="{BB962C8B-B14F-4D97-AF65-F5344CB8AC3E}">
        <p14:creationId xmlns:p14="http://schemas.microsoft.com/office/powerpoint/2010/main" val="2341915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97947" y="1125925"/>
            <a:ext cx="5212080" cy="4737707"/>
          </a:xfrm>
          <a:prstGeom prst="rect">
            <a:avLst/>
          </a:prstGeom>
        </p:spPr>
        <p:txBody>
          <a:bodyPr wrap="square">
            <a:spAutoFit/>
          </a:bodyPr>
          <a:lstStyle/>
          <a:p>
            <a:pPr algn="ctr">
              <a:lnSpc>
                <a:spcPct val="115000"/>
              </a:lnSpc>
              <a:spcAft>
                <a:spcPts val="0"/>
              </a:spcAft>
            </a:pPr>
            <a:r>
              <a:rPr lang="tr-TR" sz="2000" b="1" dirty="0">
                <a:latin typeface="Times New Roman" panose="02020603050405020304" pitchFamily="18" charset="0"/>
                <a:ea typeface="Calibri" panose="020F0502020204030204" pitchFamily="34" charset="0"/>
                <a:cs typeface="Times New Roman" panose="02020603050405020304" pitchFamily="18" charset="0"/>
              </a:rPr>
              <a:t>KALEM’DEN KLAVYE’YE KALIP</a:t>
            </a: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tr-TR"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15000"/>
              </a:lnSpc>
              <a:spcAft>
                <a:spcPts val="1000"/>
              </a:spcAft>
            </a:pP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Üniversitemizin AB Projesi ortağı olduğu </a:t>
            </a:r>
            <a:r>
              <a:rPr lang="tr-TR"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"Türkiye´de Hayat Boyu Öğrenmenin Desteklenmesi Projesi-2"</a:t>
            </a: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çerçevesinde İzmir Olgunlaşma Enstitüsü tarafından yürütülen </a:t>
            </a:r>
            <a:r>
              <a:rPr lang="tr-TR"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“Kalemden Klavyeye Kalıp”</a:t>
            </a: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isimli projeye katılım sağlandı. 12 Nisan 2017 tarihinde </a:t>
            </a:r>
            <a:r>
              <a:rPr lang="tr-TR"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tr-TR" sz="1600" b="1" dirty="0">
                <a:latin typeface="Times New Roman" panose="02020603050405020304" pitchFamily="18" charset="0"/>
                <a:ea typeface="Calibri" panose="020F0502020204030204" pitchFamily="34" charset="0"/>
                <a:cs typeface="Times New Roman" panose="02020603050405020304" pitchFamily="18" charset="0"/>
              </a:rPr>
              <a:t>Giyim Üretim Sektöründe Kariyer Planlaması ve Kariyer Günü</a:t>
            </a: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isimli seminere ABMYO Moda Tasarım Program Başkanı </a:t>
            </a:r>
            <a:r>
              <a:rPr lang="tr-TR"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Öğr</a:t>
            </a: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Gör. Nihal BOLKOL “KARİYER PLANLAMASINDA PREZANTABL OLMAK”, ABMYO Moda Tasarım </a:t>
            </a:r>
            <a:r>
              <a:rPr lang="tr-TR"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Öğr</a:t>
            </a: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Gör. Arzu ATA “TEKSTİL SEKTÖRÜNDE KARİYER PLANLAMA” sunumları ile İzmir Olgunlaşma Enstitüsünde gerçekleştirildi.</a:t>
            </a:r>
            <a:endParaRPr lang="tr-TR" sz="16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15000"/>
              </a:lnSpc>
              <a:spcAft>
                <a:spcPts val="1000"/>
              </a:spcAft>
            </a:pP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Resim 2" descr="C:\Users\aata\Downloads\20170426_133426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1746" y="1040172"/>
            <a:ext cx="3616960" cy="4823460"/>
          </a:xfrm>
          <a:prstGeom prst="rect">
            <a:avLst/>
          </a:prstGeom>
          <a:noFill/>
          <a:ln>
            <a:noFill/>
          </a:ln>
        </p:spPr>
      </p:pic>
    </p:spTree>
    <p:extLst>
      <p:ext uri="{BB962C8B-B14F-4D97-AF65-F5344CB8AC3E}">
        <p14:creationId xmlns:p14="http://schemas.microsoft.com/office/powerpoint/2010/main" val="133019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8655" y="149615"/>
            <a:ext cx="7743866" cy="5162577"/>
          </a:xfrm>
          <a:prstGeom prst="rect">
            <a:avLst/>
          </a:prstGeom>
        </p:spPr>
      </p:pic>
      <p:sp>
        <p:nvSpPr>
          <p:cNvPr id="3" name="Metin kutusu 2"/>
          <p:cNvSpPr txBox="1"/>
          <p:nvPr/>
        </p:nvSpPr>
        <p:spPr>
          <a:xfrm>
            <a:off x="2953058" y="5594925"/>
            <a:ext cx="6252674" cy="923330"/>
          </a:xfrm>
          <a:prstGeom prst="rect">
            <a:avLst/>
          </a:prstGeom>
          <a:noFill/>
        </p:spPr>
        <p:txBody>
          <a:bodyPr wrap="none" rtlCol="0">
            <a:spAutoFit/>
          </a:bodyPr>
          <a:lstStyle/>
          <a:p>
            <a:pPr algn="ctr"/>
            <a:r>
              <a:rPr lang="tr-TR" b="1" dirty="0" smtClean="0">
                <a:latin typeface="Times New Roman" panose="02020603050405020304" pitchFamily="18" charset="0"/>
                <a:cs typeface="Times New Roman" panose="02020603050405020304" pitchFamily="18" charset="0"/>
              </a:rPr>
              <a:t>Moda Tasarım </a:t>
            </a:r>
            <a:r>
              <a:rPr lang="tr-TR" dirty="0" smtClean="0">
                <a:latin typeface="Times New Roman" panose="02020603050405020304" pitchFamily="18" charset="0"/>
                <a:cs typeface="Times New Roman" panose="02020603050405020304" pitchFamily="18" charset="0"/>
              </a:rPr>
              <a:t>Bölüm Başkanı </a:t>
            </a:r>
            <a:r>
              <a:rPr lang="tr-TR" b="1" dirty="0" err="1" smtClean="0">
                <a:latin typeface="Times New Roman" panose="02020603050405020304" pitchFamily="18" charset="0"/>
                <a:cs typeface="Times New Roman" panose="02020603050405020304" pitchFamily="18" charset="0"/>
              </a:rPr>
              <a:t>Öğr</a:t>
            </a:r>
            <a:r>
              <a:rPr lang="tr-TR" b="1" dirty="0" smtClean="0">
                <a:latin typeface="Times New Roman" panose="02020603050405020304" pitchFamily="18" charset="0"/>
                <a:cs typeface="Times New Roman" panose="02020603050405020304" pitchFamily="18" charset="0"/>
              </a:rPr>
              <a:t>. Gör. Nihal BOLKOL </a:t>
            </a:r>
          </a:p>
          <a:p>
            <a:pPr algn="ctr"/>
            <a:r>
              <a:rPr lang="tr-TR"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tr-TR"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KARİYER PLANLAMASINDA PREZANTABL OLMAK</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tr-TR"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tr-TR" dirty="0" smtClean="0">
                <a:latin typeface="Times New Roman" panose="02020603050405020304" pitchFamily="18" charset="0"/>
                <a:cs typeface="Times New Roman" panose="02020603050405020304" pitchFamily="18" charset="0"/>
              </a:rPr>
              <a:t>konulu sunumunu yaparken</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446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1325357" y="738870"/>
            <a:ext cx="8876263" cy="5016758"/>
          </a:xfrm>
          <a:prstGeom prst="rect">
            <a:avLst/>
          </a:prstGeom>
          <a:noFill/>
        </p:spPr>
        <p:txBody>
          <a:bodyPr wrap="square" rtlCol="0">
            <a:spAutoFit/>
          </a:bodyPr>
          <a:lstStyle/>
          <a:p>
            <a:pPr algn="ctr"/>
            <a:r>
              <a:rPr lang="tr-TR" sz="1600" b="1" dirty="0">
                <a:latin typeface="Times New Roman" panose="02020603050405020304" pitchFamily="18" charset="0"/>
                <a:cs typeface="Times New Roman" panose="02020603050405020304" pitchFamily="18" charset="0"/>
              </a:rPr>
              <a:t>ÜNTEKS BASKI FABRİKASI </a:t>
            </a:r>
            <a:r>
              <a:rPr lang="tr-TR" sz="1600" b="1" dirty="0" smtClean="0">
                <a:latin typeface="Times New Roman" panose="02020603050405020304" pitchFamily="18" charset="0"/>
                <a:cs typeface="Times New Roman" panose="02020603050405020304" pitchFamily="18" charset="0"/>
              </a:rPr>
              <a:t>ÖĞRENCİ İNCELEME GEZİSİ</a:t>
            </a:r>
            <a:endParaRPr lang="tr-TR" sz="1600" dirty="0">
              <a:latin typeface="Times New Roman" panose="02020603050405020304" pitchFamily="18" charset="0"/>
              <a:cs typeface="Times New Roman" panose="02020603050405020304" pitchFamily="18" charset="0"/>
            </a:endParaRPr>
          </a:p>
          <a:p>
            <a:pPr algn="ctr"/>
            <a:r>
              <a:rPr lang="tr-TR" sz="1600" b="1" dirty="0">
                <a:latin typeface="Times New Roman" panose="02020603050405020304" pitchFamily="18" charset="0"/>
                <a:cs typeface="Times New Roman" panose="02020603050405020304" pitchFamily="18" charset="0"/>
              </a:rPr>
              <a:t> </a:t>
            </a:r>
            <a:endParaRPr lang="tr-TR" sz="1600" dirty="0">
              <a:latin typeface="Times New Roman" panose="02020603050405020304" pitchFamily="18" charset="0"/>
              <a:cs typeface="Times New Roman" panose="02020603050405020304" pitchFamily="18" charset="0"/>
            </a:endParaRPr>
          </a:p>
          <a:p>
            <a:pPr algn="ctr"/>
            <a:r>
              <a:rPr lang="tr-TR" sz="1600" b="1" dirty="0" smtClean="0">
                <a:latin typeface="Times New Roman" panose="02020603050405020304" pitchFamily="18" charset="0"/>
                <a:cs typeface="Times New Roman" panose="02020603050405020304" pitchFamily="18" charset="0"/>
              </a:rPr>
              <a:t>Moda </a:t>
            </a:r>
            <a:r>
              <a:rPr lang="tr-TR" sz="1600" b="1" dirty="0">
                <a:latin typeface="Times New Roman" panose="02020603050405020304" pitchFamily="18" charset="0"/>
                <a:cs typeface="Times New Roman" panose="02020603050405020304" pitchFamily="18" charset="0"/>
              </a:rPr>
              <a:t>Tasarım </a:t>
            </a:r>
            <a:r>
              <a:rPr lang="tr-TR" sz="1600" dirty="0" smtClean="0">
                <a:latin typeface="Times New Roman" panose="02020603050405020304" pitchFamily="18" charset="0"/>
                <a:cs typeface="Times New Roman" panose="02020603050405020304" pitchFamily="18" charset="0"/>
              </a:rPr>
              <a:t>Bölümü </a:t>
            </a:r>
            <a:r>
              <a:rPr lang="tr-TR" sz="1600" dirty="0">
                <a:latin typeface="Times New Roman" panose="02020603050405020304" pitchFamily="18" charset="0"/>
                <a:cs typeface="Times New Roman" panose="02020603050405020304" pitchFamily="18" charset="0"/>
              </a:rPr>
              <a:t>03 Mart 2017 tarihinde ‘</a:t>
            </a:r>
            <a:r>
              <a:rPr lang="tr-TR" sz="1600" b="1" dirty="0">
                <a:latin typeface="Times New Roman" panose="02020603050405020304" pitchFamily="18" charset="0"/>
                <a:cs typeface="Times New Roman" panose="02020603050405020304" pitchFamily="18" charset="0"/>
              </a:rPr>
              <a:t>’ÜNTEKS GRUP BOYA BASKI APRE</a:t>
            </a:r>
            <a:r>
              <a:rPr lang="tr-TR" sz="1600" dirty="0">
                <a:latin typeface="Times New Roman" panose="02020603050405020304" pitchFamily="18" charset="0"/>
                <a:cs typeface="Times New Roman" panose="02020603050405020304" pitchFamily="18" charset="0"/>
              </a:rPr>
              <a:t>’’ firmasına 1.Sınıf</a:t>
            </a:r>
          </a:p>
          <a:p>
            <a:pPr algn="ctr"/>
            <a:r>
              <a:rPr lang="tr-TR" sz="1600" dirty="0">
                <a:latin typeface="Times New Roman" panose="02020603050405020304" pitchFamily="18" charset="0"/>
                <a:cs typeface="Times New Roman" panose="02020603050405020304" pitchFamily="18" charset="0"/>
              </a:rPr>
              <a:t>I.ve II. Öğretim öğrencileri ve görevli hocalar ile </a:t>
            </a:r>
            <a:r>
              <a:rPr lang="tr-TR" sz="1600" b="1" dirty="0">
                <a:latin typeface="Times New Roman" panose="02020603050405020304" pitchFamily="18" charset="0"/>
                <a:cs typeface="Times New Roman" panose="02020603050405020304" pitchFamily="18" charset="0"/>
              </a:rPr>
              <a:t>Baskı Teknolojisi </a:t>
            </a:r>
            <a:r>
              <a:rPr lang="tr-TR" sz="1600" dirty="0">
                <a:latin typeface="Times New Roman" panose="02020603050405020304" pitchFamily="18" charset="0"/>
                <a:cs typeface="Times New Roman" panose="02020603050405020304" pitchFamily="18" charset="0"/>
              </a:rPr>
              <a:t>dersi kapsamında firma yerinde gözlem ve inceleme yapmak üzere 2 otobüs olarak gezi düzenlendi.</a:t>
            </a:r>
          </a:p>
          <a:p>
            <a:pPr algn="ctr"/>
            <a:r>
              <a:rPr lang="tr-TR" sz="1600" dirty="0">
                <a:latin typeface="Times New Roman" panose="02020603050405020304" pitchFamily="18" charset="0"/>
                <a:cs typeface="Times New Roman" panose="02020603050405020304" pitchFamily="18" charset="0"/>
              </a:rPr>
              <a:t> </a:t>
            </a:r>
          </a:p>
          <a:p>
            <a:pPr algn="ctr"/>
            <a:r>
              <a:rPr lang="tr-TR" sz="1600" dirty="0">
                <a:latin typeface="Times New Roman" panose="02020603050405020304" pitchFamily="18" charset="0"/>
                <a:cs typeface="Times New Roman" panose="02020603050405020304" pitchFamily="18" charset="0"/>
              </a:rPr>
              <a:t>Fabrikada </a:t>
            </a:r>
            <a:r>
              <a:rPr lang="tr-TR" sz="1600" dirty="0" smtClean="0">
                <a:latin typeface="Times New Roman" panose="02020603050405020304" pitchFamily="18" charset="0"/>
                <a:cs typeface="Times New Roman" panose="02020603050405020304" pitchFamily="18" charset="0"/>
              </a:rPr>
              <a:t>öğrencilere gruplar </a:t>
            </a:r>
            <a:r>
              <a:rPr lang="tr-TR" sz="1600" dirty="0">
                <a:latin typeface="Times New Roman" panose="02020603050405020304" pitchFamily="18" charset="0"/>
                <a:cs typeface="Times New Roman" panose="02020603050405020304" pitchFamily="18" charset="0"/>
              </a:rPr>
              <a:t>halinde bir baskının tüm aşamalarını inceleme ve uygulama fırsatı sunuldu</a:t>
            </a:r>
            <a:r>
              <a:rPr lang="tr-TR" sz="1600" dirty="0" smtClean="0">
                <a:latin typeface="Times New Roman" panose="02020603050405020304" pitchFamily="18" charset="0"/>
                <a:cs typeface="Times New Roman" panose="02020603050405020304" pitchFamily="18" charset="0"/>
              </a:rPr>
              <a:t>. </a:t>
            </a:r>
            <a:r>
              <a:rPr lang="tr-TR" sz="1600" b="1" dirty="0" err="1" smtClean="0">
                <a:latin typeface="Times New Roman" panose="02020603050405020304" pitchFamily="18" charset="0"/>
                <a:cs typeface="Times New Roman" panose="02020603050405020304" pitchFamily="18" charset="0"/>
              </a:rPr>
              <a:t>Ünteks</a:t>
            </a:r>
            <a:r>
              <a:rPr lang="tr-TR" sz="1600" b="1" dirty="0" smtClean="0">
                <a:latin typeface="Times New Roman" panose="02020603050405020304" pitchFamily="18" charset="0"/>
                <a:cs typeface="Times New Roman" panose="02020603050405020304" pitchFamily="18" charset="0"/>
              </a:rPr>
              <a:t> </a:t>
            </a:r>
            <a:r>
              <a:rPr lang="tr-TR" sz="1600" b="1" dirty="0">
                <a:latin typeface="Times New Roman" panose="02020603050405020304" pitchFamily="18" charset="0"/>
                <a:cs typeface="Times New Roman" panose="02020603050405020304" pitchFamily="18" charset="0"/>
              </a:rPr>
              <a:t>şirketler grubu olarak 20 yılı aşkın süredir tekstil sektöründe </a:t>
            </a:r>
            <a:r>
              <a:rPr lang="tr-TR" sz="1600" dirty="0">
                <a:latin typeface="Times New Roman" panose="02020603050405020304" pitchFamily="18" charset="0"/>
                <a:cs typeface="Times New Roman" panose="02020603050405020304" pitchFamily="18" charset="0"/>
              </a:rPr>
              <a:t>faaliyet gösteren öncü bir entegre tekstil firması olduklarını söylediler. Grubun bünyesi içerisinde, </a:t>
            </a:r>
            <a:r>
              <a:rPr lang="tr-TR" sz="1600" b="1" dirty="0">
                <a:latin typeface="Times New Roman" panose="02020603050405020304" pitchFamily="18" charset="0"/>
                <a:cs typeface="Times New Roman" panose="02020603050405020304" pitchFamily="18" charset="0"/>
              </a:rPr>
              <a:t>pamuk ipliği üretimi, örme kumaş imalatı, boyama, rotasyon baskı ve konfeksiyon</a:t>
            </a:r>
            <a:r>
              <a:rPr lang="tr-TR" sz="1600" dirty="0">
                <a:latin typeface="Times New Roman" panose="02020603050405020304" pitchFamily="18" charset="0"/>
                <a:cs typeface="Times New Roman" panose="02020603050405020304" pitchFamily="18" charset="0"/>
              </a:rPr>
              <a:t> faaliyetlerinin bulunduğunu dile getirdiler.</a:t>
            </a:r>
          </a:p>
          <a:p>
            <a:pPr algn="ctr"/>
            <a:r>
              <a:rPr lang="tr-TR" sz="1600" dirty="0">
                <a:latin typeface="Times New Roman" panose="02020603050405020304" pitchFamily="18" charset="0"/>
                <a:cs typeface="Times New Roman" panose="02020603050405020304" pitchFamily="18" charset="0"/>
              </a:rPr>
              <a:t> </a:t>
            </a:r>
          </a:p>
          <a:p>
            <a:pPr algn="ctr"/>
            <a:r>
              <a:rPr lang="tr-TR" sz="1600" dirty="0">
                <a:latin typeface="Times New Roman" panose="02020603050405020304" pitchFamily="18" charset="0"/>
                <a:cs typeface="Times New Roman" panose="02020603050405020304" pitchFamily="18" charset="0"/>
              </a:rPr>
              <a:t>Fabrikada öğrencilere kumaşların geçirdiği tüm aşamalar anlatıldı. Aşamalar sırasıyla; kumaşın yıkanıp kurutulması, baskısı makinadan geçirildikten sonra ‘’</a:t>
            </a:r>
            <a:r>
              <a:rPr lang="tr-TR" sz="1600" dirty="0" err="1">
                <a:latin typeface="Times New Roman" panose="02020603050405020304" pitchFamily="18" charset="0"/>
                <a:cs typeface="Times New Roman" panose="02020603050405020304" pitchFamily="18" charset="0"/>
              </a:rPr>
              <a:t>Sanrof</a:t>
            </a:r>
            <a:r>
              <a:rPr lang="tr-TR" sz="1600" dirty="0">
                <a:latin typeface="Times New Roman" panose="02020603050405020304" pitchFamily="18" charset="0"/>
                <a:cs typeface="Times New Roman" panose="02020603050405020304" pitchFamily="18" charset="0"/>
              </a:rPr>
              <a:t>’’ makinasında çekmemesi için işleme sokulması daha sonra kalite kontrole giderek işlemin tamamlanmasıdır.</a:t>
            </a:r>
          </a:p>
          <a:p>
            <a:pPr algn="ctr"/>
            <a:r>
              <a:rPr lang="tr-TR" sz="1600" dirty="0">
                <a:latin typeface="Times New Roman" panose="02020603050405020304" pitchFamily="18" charset="0"/>
                <a:cs typeface="Times New Roman" panose="02020603050405020304" pitchFamily="18" charset="0"/>
              </a:rPr>
              <a:t> </a:t>
            </a:r>
          </a:p>
          <a:p>
            <a:pPr algn="ctr"/>
            <a:r>
              <a:rPr lang="tr-TR" sz="1600" dirty="0">
                <a:latin typeface="Times New Roman" panose="02020603050405020304" pitchFamily="18" charset="0"/>
                <a:cs typeface="Times New Roman" panose="02020603050405020304" pitchFamily="18" charset="0"/>
              </a:rPr>
              <a:t>Fabrikanın numune desen için dijital baskı yapan bölümü gezildi. Baskı aşamasının uygulamalı olarak görülmesi sağlandı</a:t>
            </a:r>
            <a:r>
              <a:rPr lang="tr-TR" sz="1600" dirty="0" smtClean="0">
                <a:latin typeface="Times New Roman" panose="02020603050405020304" pitchFamily="18" charset="0"/>
                <a:cs typeface="Times New Roman" panose="02020603050405020304" pitchFamily="18" charset="0"/>
              </a:rPr>
              <a:t>.</a:t>
            </a:r>
          </a:p>
          <a:p>
            <a:pPr algn="ctr"/>
            <a:r>
              <a:rPr lang="tr-TR" sz="1600" dirty="0">
                <a:latin typeface="Times New Roman" panose="02020603050405020304" pitchFamily="18" charset="0"/>
                <a:cs typeface="Times New Roman" panose="02020603050405020304" pitchFamily="18" charset="0"/>
              </a:rPr>
              <a:t>Desen Tasarımı ofisinde Desinatörlerin yaptığı çalışmalar incelendi</a:t>
            </a:r>
            <a:r>
              <a:rPr lang="tr-TR" sz="1600" dirty="0" smtClean="0">
                <a:latin typeface="Times New Roman" panose="02020603050405020304" pitchFamily="18" charset="0"/>
                <a:cs typeface="Times New Roman" panose="02020603050405020304" pitchFamily="18" charset="0"/>
              </a:rPr>
              <a:t>. Desenlerini </a:t>
            </a:r>
            <a:r>
              <a:rPr lang="tr-TR" sz="1600" dirty="0">
                <a:latin typeface="Times New Roman" panose="02020603050405020304" pitchFamily="18" charset="0"/>
                <a:cs typeface="Times New Roman" panose="02020603050405020304" pitchFamily="18" charset="0"/>
              </a:rPr>
              <a:t>hangi bilgisayar programları ile gerçekleştirdiklerini anlattılar. Piyasa ve moda hakkında bilgi verildi</a:t>
            </a:r>
            <a:r>
              <a:rPr lang="tr-TR" sz="1600" dirty="0" smtClean="0">
                <a:latin typeface="Times New Roman" panose="02020603050405020304" pitchFamily="18" charset="0"/>
                <a:cs typeface="Times New Roman" panose="02020603050405020304" pitchFamily="18" charset="0"/>
              </a:rPr>
              <a:t>.</a:t>
            </a:r>
            <a:endParaRPr lang="tr-T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946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 y="982980"/>
            <a:ext cx="5572125" cy="3714750"/>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1729" y="982980"/>
            <a:ext cx="5572125" cy="3714750"/>
          </a:xfrm>
          <a:prstGeom prst="rect">
            <a:avLst/>
          </a:prstGeom>
        </p:spPr>
      </p:pic>
      <p:sp>
        <p:nvSpPr>
          <p:cNvPr id="4" name="Metin kutusu 3"/>
          <p:cNvSpPr txBox="1"/>
          <p:nvPr/>
        </p:nvSpPr>
        <p:spPr>
          <a:xfrm>
            <a:off x="1934827" y="5040630"/>
            <a:ext cx="8176597" cy="369332"/>
          </a:xfrm>
          <a:prstGeom prst="rect">
            <a:avLst/>
          </a:prstGeom>
          <a:noFill/>
        </p:spPr>
        <p:txBody>
          <a:bodyPr wrap="none" rtlCol="0">
            <a:spAutoFit/>
          </a:bodyPr>
          <a:lstStyle/>
          <a:p>
            <a:r>
              <a:rPr lang="tr-TR" b="1" dirty="0" smtClean="0">
                <a:latin typeface="Times New Roman" panose="02020603050405020304" pitchFamily="18" charset="0"/>
                <a:cs typeface="Times New Roman" panose="02020603050405020304" pitchFamily="18" charset="0"/>
              </a:rPr>
              <a:t>İstanbul Aydın Üniversitesi </a:t>
            </a:r>
            <a:r>
              <a:rPr lang="tr-TR" dirty="0" smtClean="0">
                <a:latin typeface="Times New Roman" panose="02020603050405020304" pitchFamily="18" charset="0"/>
                <a:cs typeface="Times New Roman" panose="02020603050405020304" pitchFamily="18" charset="0"/>
              </a:rPr>
              <a:t>ve </a:t>
            </a:r>
            <a:r>
              <a:rPr lang="tr-TR" b="1" dirty="0" smtClean="0">
                <a:latin typeface="Times New Roman" panose="02020603050405020304" pitchFamily="18" charset="0"/>
                <a:cs typeface="Times New Roman" panose="02020603050405020304" pitchFamily="18" charset="0"/>
              </a:rPr>
              <a:t>Dokuz Eylül Üniversitesi </a:t>
            </a:r>
            <a:r>
              <a:rPr lang="tr-TR" dirty="0" smtClean="0">
                <a:latin typeface="Times New Roman" panose="02020603050405020304" pitchFamily="18" charset="0"/>
                <a:cs typeface="Times New Roman" panose="02020603050405020304" pitchFamily="18" charset="0"/>
              </a:rPr>
              <a:t>Sunum Yapan Hocalarıyla </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277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5520" y="400050"/>
            <a:ext cx="7715250" cy="5143500"/>
          </a:xfrm>
          <a:prstGeom prst="rect">
            <a:avLst/>
          </a:prstGeom>
        </p:spPr>
      </p:pic>
      <p:sp>
        <p:nvSpPr>
          <p:cNvPr id="3" name="Metin kutusu 2"/>
          <p:cNvSpPr txBox="1"/>
          <p:nvPr/>
        </p:nvSpPr>
        <p:spPr>
          <a:xfrm>
            <a:off x="279817" y="5625123"/>
            <a:ext cx="11666656" cy="646331"/>
          </a:xfrm>
          <a:prstGeom prst="rect">
            <a:avLst/>
          </a:prstGeom>
          <a:noFill/>
        </p:spPr>
        <p:txBody>
          <a:bodyPr wrap="none" rtlCol="0">
            <a:spAutoFit/>
          </a:bodyPr>
          <a:lstStyle/>
          <a:p>
            <a:pPr algn="ctr"/>
            <a:r>
              <a:rPr lang="tr-TR" b="1" dirty="0" smtClean="0">
                <a:latin typeface="Times New Roman" panose="02020603050405020304" pitchFamily="18" charset="0"/>
                <a:cs typeface="Times New Roman" panose="02020603050405020304" pitchFamily="18" charset="0"/>
              </a:rPr>
              <a:t>Moda Tasarım Program Başkanı </a:t>
            </a:r>
            <a:r>
              <a:rPr lang="tr-TR" b="1" dirty="0" err="1" smtClean="0">
                <a:latin typeface="Times New Roman" panose="02020603050405020304" pitchFamily="18" charset="0"/>
                <a:cs typeface="Times New Roman" panose="02020603050405020304" pitchFamily="18" charset="0"/>
              </a:rPr>
              <a:t>Öğr</a:t>
            </a:r>
            <a:r>
              <a:rPr lang="tr-TR" b="1" dirty="0" smtClean="0">
                <a:latin typeface="Times New Roman" panose="02020603050405020304" pitchFamily="18" charset="0"/>
                <a:cs typeface="Times New Roman" panose="02020603050405020304" pitchFamily="18" charset="0"/>
              </a:rPr>
              <a:t>. Gör. Nihal BOLKOL</a:t>
            </a:r>
          </a:p>
          <a:p>
            <a:pPr algn="ctr"/>
            <a:r>
              <a:rPr lang="tr-TR" b="1" dirty="0" smtClean="0">
                <a:latin typeface="Times New Roman" panose="02020603050405020304" pitchFamily="18" charset="0"/>
                <a:cs typeface="Times New Roman" panose="02020603050405020304" pitchFamily="18" charset="0"/>
              </a:rPr>
              <a:t> Kalemden Klavyeye projesinde </a:t>
            </a:r>
            <a:r>
              <a:rPr lang="tr-TR" dirty="0" smtClean="0">
                <a:latin typeface="Times New Roman" panose="02020603050405020304" pitchFamily="18" charset="0"/>
                <a:cs typeface="Times New Roman" panose="02020603050405020304" pitchFamily="18" charset="0"/>
              </a:rPr>
              <a:t>eğitimini tamamlayan </a:t>
            </a:r>
            <a:r>
              <a:rPr lang="tr-TR" b="1" dirty="0" smtClean="0">
                <a:latin typeface="Times New Roman" panose="02020603050405020304" pitchFamily="18" charset="0"/>
                <a:cs typeface="Times New Roman" panose="02020603050405020304" pitchFamily="18" charset="0"/>
              </a:rPr>
              <a:t>İzmir olgunlaşma </a:t>
            </a:r>
            <a:r>
              <a:rPr lang="tr-TR" dirty="0" smtClean="0">
                <a:latin typeface="Times New Roman" panose="02020603050405020304" pitchFamily="18" charset="0"/>
                <a:cs typeface="Times New Roman" panose="02020603050405020304" pitchFamily="18" charset="0"/>
              </a:rPr>
              <a:t>ve </a:t>
            </a:r>
            <a:r>
              <a:rPr lang="tr-TR" b="1" dirty="0" smtClean="0">
                <a:latin typeface="Times New Roman" panose="02020603050405020304" pitchFamily="18" charset="0"/>
                <a:cs typeface="Times New Roman" panose="02020603050405020304" pitchFamily="18" charset="0"/>
              </a:rPr>
              <a:t>Mersin olgunlaşma </a:t>
            </a:r>
            <a:r>
              <a:rPr lang="tr-TR" dirty="0" smtClean="0">
                <a:latin typeface="Times New Roman" panose="02020603050405020304" pitchFamily="18" charset="0"/>
                <a:cs typeface="Times New Roman" panose="02020603050405020304" pitchFamily="18" charset="0"/>
              </a:rPr>
              <a:t>Enstitüsü öğrencileriyle</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4119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C:\Users\aata\AppData\Local\Microsoft\Windows\Temporary Internet Files\Content.Word\IMG-20170413-WA0006.jpg"/>
          <p:cNvPicPr/>
          <p:nvPr/>
        </p:nvPicPr>
        <p:blipFill>
          <a:blip r:embed="rId2">
            <a:extLst>
              <a:ext uri="{28A0092B-C50C-407E-A947-70E740481C1C}">
                <a14:useLocalDpi xmlns:a14="http://schemas.microsoft.com/office/drawing/2010/main" val="0"/>
              </a:ext>
            </a:extLst>
          </a:blip>
          <a:srcRect/>
          <a:stretch>
            <a:fillRect/>
          </a:stretch>
        </p:blipFill>
        <p:spPr bwMode="auto">
          <a:xfrm>
            <a:off x="2494101" y="257562"/>
            <a:ext cx="6478558" cy="5213033"/>
          </a:xfrm>
          <a:prstGeom prst="rect">
            <a:avLst/>
          </a:prstGeom>
          <a:noFill/>
          <a:ln>
            <a:noFill/>
          </a:ln>
        </p:spPr>
      </p:pic>
      <p:sp>
        <p:nvSpPr>
          <p:cNvPr id="4" name="Metin kutusu 3"/>
          <p:cNvSpPr txBox="1"/>
          <p:nvPr/>
        </p:nvSpPr>
        <p:spPr>
          <a:xfrm>
            <a:off x="1835454" y="6105313"/>
            <a:ext cx="7795852" cy="369332"/>
          </a:xfrm>
          <a:prstGeom prst="rect">
            <a:avLst/>
          </a:prstGeom>
          <a:noFill/>
        </p:spPr>
        <p:txBody>
          <a:bodyPr wrap="none" rtlCol="0">
            <a:spAutoFit/>
          </a:bodyPr>
          <a:lstStyle/>
          <a:p>
            <a:r>
              <a:rPr lang="tr-TR" dirty="0" err="1" smtClean="0"/>
              <a:t>Öğr</a:t>
            </a:r>
            <a:r>
              <a:rPr lang="tr-TR" dirty="0" smtClean="0"/>
              <a:t>. Gör. Nihal BOLKOL ve </a:t>
            </a:r>
            <a:r>
              <a:rPr lang="tr-TR" dirty="0" err="1" smtClean="0"/>
              <a:t>Öğr</a:t>
            </a:r>
            <a:r>
              <a:rPr lang="tr-TR" dirty="0" smtClean="0"/>
              <a:t>. Gör. Arzu ATA </a:t>
            </a:r>
            <a:r>
              <a:rPr lang="tr-TR" b="1" dirty="0" smtClean="0"/>
              <a:t>Kalemden Klavyeye Kalıp</a:t>
            </a:r>
            <a:r>
              <a:rPr lang="tr-TR" dirty="0" smtClean="0"/>
              <a:t> standında </a:t>
            </a:r>
            <a:endParaRPr lang="tr-TR" dirty="0"/>
          </a:p>
        </p:txBody>
      </p:sp>
    </p:spTree>
    <p:extLst>
      <p:ext uri="{BB962C8B-B14F-4D97-AF65-F5344CB8AC3E}">
        <p14:creationId xmlns:p14="http://schemas.microsoft.com/office/powerpoint/2010/main" val="2227526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p:nvPr/>
        </p:nvPicPr>
        <p:blipFill rotWithShape="1">
          <a:blip r:embed="rId2" cstate="print">
            <a:extLst>
              <a:ext uri="{28A0092B-C50C-407E-A947-70E740481C1C}">
                <a14:useLocalDpi xmlns:a14="http://schemas.microsoft.com/office/drawing/2010/main" val="0"/>
              </a:ext>
            </a:extLst>
          </a:blip>
          <a:srcRect t="11667" b="12752"/>
          <a:stretch/>
        </p:blipFill>
        <p:spPr bwMode="auto">
          <a:xfrm>
            <a:off x="558003" y="205104"/>
            <a:ext cx="10966739" cy="5544186"/>
          </a:xfrm>
          <a:prstGeom prst="rect">
            <a:avLst/>
          </a:prstGeom>
          <a:noFill/>
          <a:ln>
            <a:noFill/>
          </a:ln>
        </p:spPr>
      </p:pic>
      <p:sp>
        <p:nvSpPr>
          <p:cNvPr id="5" name="Metin kutusu 4"/>
          <p:cNvSpPr txBox="1"/>
          <p:nvPr/>
        </p:nvSpPr>
        <p:spPr>
          <a:xfrm>
            <a:off x="636410" y="5908484"/>
            <a:ext cx="10019666" cy="369332"/>
          </a:xfrm>
          <a:prstGeom prst="rect">
            <a:avLst/>
          </a:prstGeom>
          <a:noFill/>
        </p:spPr>
        <p:txBody>
          <a:bodyPr wrap="none" rtlCol="0">
            <a:spAutoFit/>
          </a:bodyPr>
          <a:lstStyle/>
          <a:p>
            <a:r>
              <a:rPr lang="tr-TR" dirty="0" smtClean="0">
                <a:latin typeface="Times New Roman" panose="02020603050405020304" pitchFamily="18" charset="0"/>
                <a:cs typeface="Times New Roman" panose="02020603050405020304" pitchFamily="18" charset="0"/>
              </a:rPr>
              <a:t>	Moda Tasarım Bölümü Öğretim Görevlileri ve Öğrencileriyle  </a:t>
            </a:r>
            <a:r>
              <a:rPr lang="tr-TR" b="1" dirty="0" err="1" smtClean="0">
                <a:latin typeface="Times New Roman" panose="02020603050405020304" pitchFamily="18" charset="0"/>
                <a:cs typeface="Times New Roman" panose="02020603050405020304" pitchFamily="18" charset="0"/>
              </a:rPr>
              <a:t>Ünteks</a:t>
            </a:r>
            <a:r>
              <a:rPr lang="tr-TR" b="1" dirty="0" smtClean="0">
                <a:latin typeface="Times New Roman" panose="02020603050405020304" pitchFamily="18" charset="0"/>
                <a:cs typeface="Times New Roman" panose="02020603050405020304" pitchFamily="18" charset="0"/>
              </a:rPr>
              <a:t> Baskı Fabrikası </a:t>
            </a:r>
            <a:r>
              <a:rPr lang="tr-TR" dirty="0" smtClean="0">
                <a:latin typeface="Times New Roman" panose="02020603050405020304" pitchFamily="18" charset="0"/>
                <a:cs typeface="Times New Roman" panose="02020603050405020304" pitchFamily="18" charset="0"/>
              </a:rPr>
              <a:t>Önünde</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818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rotWithShape="1">
          <a:blip r:embed="rId2" cstate="print">
            <a:extLst>
              <a:ext uri="{28A0092B-C50C-407E-A947-70E740481C1C}">
                <a14:useLocalDpi xmlns:a14="http://schemas.microsoft.com/office/drawing/2010/main" val="0"/>
              </a:ext>
            </a:extLst>
          </a:blip>
          <a:srcRect t="15605"/>
          <a:stretch/>
        </p:blipFill>
        <p:spPr bwMode="auto">
          <a:xfrm>
            <a:off x="290157" y="1081855"/>
            <a:ext cx="5760720" cy="3222434"/>
          </a:xfrm>
          <a:prstGeom prst="rect">
            <a:avLst/>
          </a:prstGeom>
          <a:noFill/>
          <a:ln>
            <a:noFill/>
          </a:ln>
        </p:spPr>
      </p:pic>
      <p:pic>
        <p:nvPicPr>
          <p:cNvPr id="3" name="Resim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0830" y="1093004"/>
            <a:ext cx="4853410" cy="3214179"/>
          </a:xfrm>
          <a:prstGeom prst="rect">
            <a:avLst/>
          </a:prstGeom>
          <a:noFill/>
          <a:ln>
            <a:noFill/>
          </a:ln>
        </p:spPr>
      </p:pic>
      <p:sp>
        <p:nvSpPr>
          <p:cNvPr id="4" name="Metin kutusu 3"/>
          <p:cNvSpPr txBox="1"/>
          <p:nvPr/>
        </p:nvSpPr>
        <p:spPr>
          <a:xfrm>
            <a:off x="1936077" y="4740145"/>
            <a:ext cx="8229600" cy="646331"/>
          </a:xfrm>
          <a:prstGeom prst="rect">
            <a:avLst/>
          </a:prstGeom>
          <a:noFill/>
        </p:spPr>
        <p:txBody>
          <a:bodyPr wrap="square" rtlCol="0">
            <a:spAutoFit/>
          </a:bodyPr>
          <a:lstStyle/>
          <a:p>
            <a:r>
              <a:rPr lang="tr-TR" dirty="0" smtClean="0">
                <a:latin typeface="Times New Roman" panose="02020603050405020304" pitchFamily="18" charset="0"/>
                <a:cs typeface="Times New Roman" panose="02020603050405020304" pitchFamily="18" charset="0"/>
              </a:rPr>
              <a:t>Moda Tasarım Öğrencileri </a:t>
            </a:r>
            <a:r>
              <a:rPr lang="tr-TR" b="1" dirty="0" err="1" smtClean="0">
                <a:latin typeface="Times New Roman" panose="02020603050405020304" pitchFamily="18" charset="0"/>
                <a:cs typeface="Times New Roman" panose="02020603050405020304" pitchFamily="18" charset="0"/>
              </a:rPr>
              <a:t>Ünteks</a:t>
            </a:r>
            <a:r>
              <a:rPr lang="tr-TR" b="1" dirty="0" smtClean="0">
                <a:latin typeface="Times New Roman" panose="02020603050405020304" pitchFamily="18" charset="0"/>
                <a:cs typeface="Times New Roman" panose="02020603050405020304" pitchFamily="18" charset="0"/>
              </a:rPr>
              <a:t> Baskı Fabrikasında </a:t>
            </a:r>
            <a:r>
              <a:rPr lang="tr-TR" dirty="0" smtClean="0">
                <a:latin typeface="Times New Roman" panose="02020603050405020304" pitchFamily="18" charset="0"/>
                <a:cs typeface="Times New Roman" panose="02020603050405020304" pitchFamily="18" charset="0"/>
              </a:rPr>
              <a:t>Yapılan Çalışmaları İncelerken</a:t>
            </a:r>
          </a:p>
          <a:p>
            <a:r>
              <a:rPr lang="tr-TR" dirty="0" smtClean="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508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a:stretch>
            <a:fillRect/>
          </a:stretch>
        </p:blipFill>
        <p:spPr>
          <a:xfrm>
            <a:off x="3933022" y="154236"/>
            <a:ext cx="4095885" cy="6145484"/>
          </a:xfrm>
          <a:prstGeom prst="rect">
            <a:avLst/>
          </a:prstGeom>
        </p:spPr>
      </p:pic>
    </p:spTree>
    <p:extLst>
      <p:ext uri="{BB962C8B-B14F-4D97-AF65-F5344CB8AC3E}">
        <p14:creationId xmlns:p14="http://schemas.microsoft.com/office/powerpoint/2010/main" val="1171166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85591" y="495758"/>
            <a:ext cx="11553022" cy="5643661"/>
          </a:xfrm>
          <a:prstGeom prst="rect">
            <a:avLst/>
          </a:prstGeom>
        </p:spPr>
        <p:txBody>
          <a:bodyPr wrap="square">
            <a:spAutoFit/>
          </a:bodyPr>
          <a:lstStyle/>
          <a:p>
            <a:pPr indent="449580" algn="ctr">
              <a:lnSpc>
                <a:spcPct val="107000"/>
              </a:lnSpc>
              <a:spcAft>
                <a:spcPts val="800"/>
              </a:spcAft>
            </a:pPr>
            <a:r>
              <a:rPr lang="tr-TR" b="1" dirty="0" smtClean="0">
                <a:latin typeface="Times New Roman" panose="02020603050405020304" pitchFamily="18" charset="0"/>
                <a:ea typeface="Times New Roman" panose="02020603050405020304" pitchFamily="18" charset="0"/>
                <a:cs typeface="Times New Roman" panose="02020603050405020304" pitchFamily="18" charset="0"/>
              </a:rPr>
              <a:t>İÇ GİYİM DÜNYASINDA EĞİTİM TASARIM ÜRETİM VE PAZARLAMA SEMİNERİ</a:t>
            </a:r>
            <a:endParaRPr lang="tr-TR"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49580">
              <a:lnSpc>
                <a:spcPct val="107000"/>
              </a:lnSpc>
              <a:spcAft>
                <a:spcPts val="800"/>
              </a:spcAft>
            </a:pPr>
            <a:r>
              <a:rPr lang="tr-TR" sz="1400" b="1" dirty="0" smtClean="0">
                <a:latin typeface="Times New Roman" panose="02020603050405020304" pitchFamily="18" charset="0"/>
                <a:ea typeface="Times New Roman" panose="02020603050405020304" pitchFamily="18" charset="0"/>
                <a:cs typeface="Times New Roman" panose="02020603050405020304" pitchFamily="18" charset="0"/>
              </a:rPr>
              <a:t>Moda </a:t>
            </a:r>
            <a:r>
              <a:rPr lang="tr-TR" sz="1400" b="1" dirty="0">
                <a:latin typeface="Times New Roman" panose="02020603050405020304" pitchFamily="18" charset="0"/>
                <a:ea typeface="Times New Roman" panose="02020603050405020304" pitchFamily="18" charset="0"/>
                <a:cs typeface="Times New Roman" panose="02020603050405020304" pitchFamily="18" charset="0"/>
              </a:rPr>
              <a:t>Tasarım</a:t>
            </a:r>
            <a:r>
              <a:rPr lang="tr-TR" sz="1400" dirty="0">
                <a:latin typeface="Times New Roman" panose="02020603050405020304" pitchFamily="18" charset="0"/>
                <a:ea typeface="Times New Roman" panose="02020603050405020304" pitchFamily="18" charset="0"/>
                <a:cs typeface="Times New Roman" panose="02020603050405020304" pitchFamily="18" charset="0"/>
              </a:rPr>
              <a:t> Bölümünün 7 Mart Salı günü düzenlemiş olduğu ‘</a:t>
            </a:r>
            <a:r>
              <a:rPr lang="tr-TR" sz="1400" b="1" dirty="0">
                <a:latin typeface="Times New Roman" panose="02020603050405020304" pitchFamily="18" charset="0"/>
                <a:ea typeface="Times New Roman" panose="02020603050405020304" pitchFamily="18" charset="0"/>
                <a:cs typeface="Times New Roman" panose="02020603050405020304" pitchFamily="18" charset="0"/>
              </a:rPr>
              <a:t>’İç Giyim Dünyasında Eğitim Tasarım Üretim ve Pazarlama’</a:t>
            </a:r>
            <a:r>
              <a:rPr lang="tr-TR" sz="1400" dirty="0">
                <a:latin typeface="Times New Roman" panose="02020603050405020304" pitchFamily="18" charset="0"/>
                <a:ea typeface="Times New Roman" panose="02020603050405020304" pitchFamily="18" charset="0"/>
                <a:cs typeface="Times New Roman" panose="02020603050405020304" pitchFamily="18" charset="0"/>
              </a:rPr>
              <a:t>’ konulu semineri gerçekleştirildi.</a:t>
            </a:r>
          </a:p>
          <a:p>
            <a:pPr indent="449580">
              <a:lnSpc>
                <a:spcPct val="107000"/>
              </a:lnSpc>
              <a:spcAft>
                <a:spcPts val="800"/>
              </a:spcAft>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Sayın Bölüm hocalarımız ve değerli öğrencilerimizin katıldığı seminerde ‘’</a:t>
            </a:r>
            <a:r>
              <a:rPr lang="tr-TR" sz="1400" b="1" dirty="0">
                <a:latin typeface="Times New Roman" panose="02020603050405020304" pitchFamily="18" charset="0"/>
                <a:ea typeface="Times New Roman" panose="02020603050405020304" pitchFamily="18" charset="0"/>
                <a:cs typeface="Times New Roman" panose="02020603050405020304" pitchFamily="18" charset="0"/>
              </a:rPr>
              <a:t>TİGSAD</a:t>
            </a:r>
            <a:r>
              <a:rPr lang="tr-TR" sz="1400" dirty="0">
                <a:latin typeface="Times New Roman" panose="02020603050405020304" pitchFamily="18" charset="0"/>
                <a:ea typeface="Times New Roman" panose="02020603050405020304" pitchFamily="18" charset="0"/>
                <a:cs typeface="Times New Roman" panose="02020603050405020304" pitchFamily="18" charset="0"/>
              </a:rPr>
              <a:t>’’ İç Giyim Sanayicileri Derneği </a:t>
            </a:r>
            <a:r>
              <a:rPr lang="tr-TR" sz="1400" b="1" dirty="0">
                <a:latin typeface="Times New Roman" panose="02020603050405020304" pitchFamily="18" charset="0"/>
                <a:ea typeface="Times New Roman" panose="02020603050405020304" pitchFamily="18" charset="0"/>
                <a:cs typeface="Times New Roman" panose="02020603050405020304" pitchFamily="18" charset="0"/>
              </a:rPr>
              <a:t>Başkanı Sayın İrfan ÖZHAMARATLI</a:t>
            </a:r>
            <a:r>
              <a:rPr lang="tr-TR" sz="1400" dirty="0">
                <a:latin typeface="Times New Roman" panose="02020603050405020304" pitchFamily="18" charset="0"/>
                <a:ea typeface="Times New Roman" panose="02020603050405020304" pitchFamily="18" charset="0"/>
                <a:cs typeface="Times New Roman" panose="02020603050405020304" pitchFamily="18" charset="0"/>
              </a:rPr>
              <a:t> ve ‘’</a:t>
            </a:r>
            <a:r>
              <a:rPr lang="tr-TR" sz="1400" b="1" dirty="0">
                <a:latin typeface="Times New Roman" panose="02020603050405020304" pitchFamily="18" charset="0"/>
                <a:ea typeface="Times New Roman" panose="02020603050405020304" pitchFamily="18" charset="0"/>
                <a:cs typeface="Times New Roman" panose="02020603050405020304" pitchFamily="18" charset="0"/>
              </a:rPr>
              <a:t>GENÇ</a:t>
            </a:r>
            <a:r>
              <a:rPr lang="tr-TR" sz="1400" dirty="0">
                <a:latin typeface="Times New Roman" panose="02020603050405020304" pitchFamily="18" charset="0"/>
                <a:ea typeface="Times New Roman" panose="02020603050405020304" pitchFamily="18" charset="0"/>
                <a:cs typeface="Times New Roman" panose="02020603050405020304" pitchFamily="18" charset="0"/>
              </a:rPr>
              <a:t> </a:t>
            </a:r>
            <a:r>
              <a:rPr lang="tr-TR" sz="1400" b="1" dirty="0">
                <a:latin typeface="Times New Roman" panose="02020603050405020304" pitchFamily="18" charset="0"/>
                <a:ea typeface="Times New Roman" panose="02020603050405020304" pitchFamily="18" charset="0"/>
                <a:cs typeface="Times New Roman" panose="02020603050405020304" pitchFamily="18" charset="0"/>
              </a:rPr>
              <a:t>TİGSAD</a:t>
            </a:r>
            <a:r>
              <a:rPr lang="tr-TR" sz="1400" dirty="0">
                <a:latin typeface="Times New Roman" panose="02020603050405020304" pitchFamily="18" charset="0"/>
                <a:ea typeface="Times New Roman" panose="02020603050405020304" pitchFamily="18" charset="0"/>
                <a:cs typeface="Times New Roman" panose="02020603050405020304" pitchFamily="18" charset="0"/>
              </a:rPr>
              <a:t>’’ Kurucu </a:t>
            </a:r>
            <a:r>
              <a:rPr lang="tr-TR" sz="1400" b="1" dirty="0">
                <a:latin typeface="Times New Roman" panose="02020603050405020304" pitchFamily="18" charset="0"/>
                <a:ea typeface="Times New Roman" panose="02020603050405020304" pitchFamily="18" charset="0"/>
                <a:cs typeface="Times New Roman" panose="02020603050405020304" pitchFamily="18" charset="0"/>
              </a:rPr>
              <a:t>Başkanı Sayın Fatih CANBOLAT</a:t>
            </a:r>
            <a:r>
              <a:rPr lang="tr-TR" sz="1400" dirty="0">
                <a:latin typeface="Times New Roman" panose="02020603050405020304" pitchFamily="18" charset="0"/>
                <a:ea typeface="Times New Roman" panose="02020603050405020304" pitchFamily="18" charset="0"/>
                <a:cs typeface="Times New Roman" panose="02020603050405020304" pitchFamily="18" charset="0"/>
              </a:rPr>
              <a:t> konuşmalarını sundular.</a:t>
            </a:r>
          </a:p>
          <a:p>
            <a:pPr indent="449580">
              <a:lnSpc>
                <a:spcPct val="107000"/>
              </a:lnSpc>
              <a:spcAft>
                <a:spcPts val="800"/>
              </a:spcAft>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Öğrencilerin yoğun ilgi gösterdiği seminerde Sayın İrfan ÖZHAMARATLI;</a:t>
            </a:r>
          </a:p>
          <a:p>
            <a:pPr indent="449580">
              <a:lnSpc>
                <a:spcPct val="107000"/>
              </a:lnSpc>
              <a:spcAft>
                <a:spcPts val="800"/>
              </a:spcAft>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İç Giyim Sektörünün artık çok geniş dallara ayrıldığını vurguladı. Dünyada İç Giyimde ülke olarak 3. 4. sırada yer aldığımızı ve tasarım yönümüzü güçlendirirsek diğer ülkelerin önüne geçebileceğimizi, İç Giyim Sektörünün Türkiye’ye 15 buçuk milyar getirdiğini söylediler.</a:t>
            </a:r>
          </a:p>
          <a:p>
            <a:pPr indent="449580">
              <a:lnSpc>
                <a:spcPct val="107000"/>
              </a:lnSpc>
              <a:spcAft>
                <a:spcPts val="800"/>
              </a:spcAft>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İç Giyim Sektörünün büyük şehirlerde iç içe yaşayabildiğini, evsel atıklarının olmadığını buna bağlı olarak da çevre dostu olduğunu, modanın büyük şehirlerde geliştiğini dile getirdiler.</a:t>
            </a:r>
          </a:p>
          <a:p>
            <a:pPr indent="449580">
              <a:spcAft>
                <a:spcPts val="750"/>
              </a:spcAft>
            </a:pPr>
            <a:r>
              <a:rPr lang="tr-TR"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İç giyim, gecelik, sabahlık, mayo, pijama, çorap, t-</a:t>
            </a:r>
            <a:r>
              <a:rPr lang="tr-TR"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shirt</a:t>
            </a:r>
            <a:r>
              <a:rPr lang="tr-TR"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şort, eşofman, tayt ve yan sanayi aksesuar ürünlerinin sergilendiği ve iç giyim konusunda bir sonraki 2 yılın moda trendlerinin belirlendiği, ayrıca defileler, sergiler ve görsel şovlarla dev bir </a:t>
            </a:r>
            <a:r>
              <a:rPr lang="tr-TR"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sektörel</a:t>
            </a:r>
            <a:r>
              <a:rPr lang="tr-TR"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buluşma şeklinde gerçekleştirilen ve sektöre yön verme hedefinden asla ödün vermeyen Türkiye’nin en önemli moda buluşmalarından birisi olan </a:t>
            </a:r>
            <a:r>
              <a:rPr lang="tr-TR"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LİNEXPO İç Giyim Fuarının</a:t>
            </a:r>
            <a:r>
              <a:rPr lang="tr-TR"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öneminden bahsettiler.</a:t>
            </a:r>
            <a:endParaRPr lang="tr-TR" sz="1400" dirty="0">
              <a:latin typeface="Times New Roman" panose="02020603050405020304" pitchFamily="18" charset="0"/>
              <a:ea typeface="Times New Roman" panose="02020603050405020304" pitchFamily="18" charset="0"/>
              <a:cs typeface="Times New Roman" panose="02020603050405020304" pitchFamily="18" charset="0"/>
            </a:endParaRPr>
          </a:p>
          <a:p>
            <a:pPr indent="449580">
              <a:spcAft>
                <a:spcPts val="750"/>
              </a:spcAft>
            </a:pPr>
            <a:r>
              <a:rPr lang="tr-TR"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TİGSAD olarak üniversite ve öğrencilerimize her türlü desteği vereceklerini söylediler.</a:t>
            </a:r>
            <a:endParaRPr lang="tr-TR" sz="1400" dirty="0">
              <a:latin typeface="Times New Roman" panose="02020603050405020304" pitchFamily="18" charset="0"/>
              <a:ea typeface="Times New Roman" panose="02020603050405020304" pitchFamily="18" charset="0"/>
              <a:cs typeface="Times New Roman" panose="02020603050405020304" pitchFamily="18" charset="0"/>
            </a:endParaRPr>
          </a:p>
          <a:p>
            <a:pPr indent="449580">
              <a:spcAft>
                <a:spcPts val="750"/>
              </a:spcAft>
            </a:pPr>
            <a:r>
              <a:rPr lang="tr-TR"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GENÇ TİGSAD Kurucu Başkanı Sayın Fatih CANBOLAT; </a:t>
            </a:r>
            <a:endParaRPr lang="tr-TR" sz="1400" dirty="0">
              <a:latin typeface="Times New Roman" panose="02020603050405020304" pitchFamily="18" charset="0"/>
              <a:ea typeface="Times New Roman" panose="02020603050405020304" pitchFamily="18" charset="0"/>
              <a:cs typeface="Times New Roman" panose="02020603050405020304" pitchFamily="18" charset="0"/>
            </a:endParaRPr>
          </a:p>
          <a:p>
            <a:pPr indent="449580">
              <a:spcAft>
                <a:spcPts val="750"/>
              </a:spcAft>
            </a:pPr>
            <a:r>
              <a:rPr lang="tr-TR"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İç Giyim Sektörünün en önemli etkeni olan Tasarım, Üretim, Pazarlama aşamalarını aktardılar. Tasarımın orijinal olması gerektiğini, belirli bir esinlenmenin olabileceğini ancak farklı olarak beğeni kazanması gerektiğini, asla kopya olmaması gerektiğini söylediler. Tasarımda güncel tutum olması gerektiğini belirttiler.</a:t>
            </a:r>
            <a:endParaRPr lang="tr-TR" sz="1400" dirty="0">
              <a:latin typeface="Times New Roman" panose="02020603050405020304" pitchFamily="18" charset="0"/>
              <a:ea typeface="Times New Roman" panose="02020603050405020304" pitchFamily="18" charset="0"/>
              <a:cs typeface="Times New Roman" panose="02020603050405020304" pitchFamily="18" charset="0"/>
            </a:endParaRPr>
          </a:p>
          <a:p>
            <a:pPr indent="449580">
              <a:spcAft>
                <a:spcPts val="750"/>
              </a:spcAft>
            </a:pPr>
            <a:r>
              <a:rPr lang="tr-TR"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İç Giyim Sektörünün en iyi tarafının kendi iş imkanı olan avantajlı bir sektör olduğunu, iç giyimin özellikle fonksiyonel olması gerektiğini ve teknolojiyi kullanması gerektiğini söylediler.</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2696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8930" y="100003"/>
            <a:ext cx="3943052" cy="2628701"/>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686" y="100003"/>
            <a:ext cx="3908108" cy="2605405"/>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t="39590" b="6051"/>
          <a:stretch/>
        </p:blipFill>
        <p:spPr>
          <a:xfrm>
            <a:off x="1983036" y="3601166"/>
            <a:ext cx="8457578" cy="3064969"/>
          </a:xfrm>
          <a:prstGeom prst="rect">
            <a:avLst/>
          </a:prstGeom>
        </p:spPr>
      </p:pic>
      <p:sp>
        <p:nvSpPr>
          <p:cNvPr id="4" name="Dikdörtgen 3"/>
          <p:cNvSpPr/>
          <p:nvPr/>
        </p:nvSpPr>
        <p:spPr>
          <a:xfrm>
            <a:off x="165253" y="2685994"/>
            <a:ext cx="11832116" cy="864980"/>
          </a:xfrm>
          <a:prstGeom prst="rect">
            <a:avLst/>
          </a:prstGeom>
        </p:spPr>
        <p:txBody>
          <a:bodyPr wrap="square">
            <a:spAutoFit/>
          </a:bodyPr>
          <a:lstStyle/>
          <a:p>
            <a:pPr indent="449580" algn="ctr">
              <a:lnSpc>
                <a:spcPct val="107000"/>
              </a:lnSpc>
              <a:spcAft>
                <a:spcPts val="800"/>
              </a:spcAft>
            </a:pPr>
            <a:r>
              <a:rPr lang="tr-TR" sz="1600" dirty="0" smtClean="0">
                <a:latin typeface="Times New Roman" panose="02020603050405020304" pitchFamily="18" charset="0"/>
                <a:ea typeface="Times New Roman" panose="02020603050405020304" pitchFamily="18" charset="0"/>
                <a:cs typeface="Times New Roman" panose="02020603050405020304" pitchFamily="18" charset="0"/>
              </a:rPr>
              <a:t>Moda Tasarım Bölüm Başkanı </a:t>
            </a:r>
            <a:r>
              <a:rPr lang="tr-TR" sz="1600" dirty="0" err="1" smtClean="0">
                <a:latin typeface="Times New Roman" panose="02020603050405020304" pitchFamily="18" charset="0"/>
                <a:ea typeface="Times New Roman" panose="02020603050405020304" pitchFamily="18" charset="0"/>
                <a:cs typeface="Times New Roman" panose="02020603050405020304" pitchFamily="18" charset="0"/>
              </a:rPr>
              <a:t>Öğr</a:t>
            </a:r>
            <a:r>
              <a:rPr lang="tr-TR" sz="1600" dirty="0" smtClean="0">
                <a:latin typeface="Times New Roman" panose="02020603050405020304" pitchFamily="18" charset="0"/>
                <a:ea typeface="Times New Roman" panose="02020603050405020304" pitchFamily="18" charset="0"/>
                <a:cs typeface="Times New Roman" panose="02020603050405020304" pitchFamily="18" charset="0"/>
              </a:rPr>
              <a:t>. Gör. Nihal BOLKOL , </a:t>
            </a:r>
            <a:r>
              <a:rPr lang="tr-TR" sz="1600" dirty="0">
                <a:latin typeface="Times New Roman" panose="02020603050405020304" pitchFamily="18" charset="0"/>
                <a:ea typeface="Times New Roman" panose="02020603050405020304" pitchFamily="18" charset="0"/>
                <a:cs typeface="Times New Roman" panose="02020603050405020304" pitchFamily="18" charset="0"/>
              </a:rPr>
              <a:t>‘’</a:t>
            </a:r>
            <a:r>
              <a:rPr lang="tr-TR" sz="1600" b="1" dirty="0">
                <a:latin typeface="Times New Roman" panose="02020603050405020304" pitchFamily="18" charset="0"/>
                <a:ea typeface="Times New Roman" panose="02020603050405020304" pitchFamily="18" charset="0"/>
                <a:cs typeface="Times New Roman" panose="02020603050405020304" pitchFamily="18" charset="0"/>
              </a:rPr>
              <a:t>TİGSAD</a:t>
            </a:r>
            <a:r>
              <a:rPr lang="tr-TR" sz="1600" dirty="0">
                <a:latin typeface="Times New Roman" panose="02020603050405020304" pitchFamily="18" charset="0"/>
                <a:ea typeface="Times New Roman" panose="02020603050405020304" pitchFamily="18" charset="0"/>
                <a:cs typeface="Times New Roman" panose="02020603050405020304" pitchFamily="18" charset="0"/>
              </a:rPr>
              <a:t>’’ İç Giyim Sanayicileri Derneği </a:t>
            </a:r>
            <a:r>
              <a:rPr lang="tr-TR" sz="1600" b="1" dirty="0">
                <a:latin typeface="Times New Roman" panose="02020603050405020304" pitchFamily="18" charset="0"/>
                <a:ea typeface="Times New Roman" panose="02020603050405020304" pitchFamily="18" charset="0"/>
                <a:cs typeface="Times New Roman" panose="02020603050405020304" pitchFamily="18" charset="0"/>
              </a:rPr>
              <a:t>Başkanı Sayın İrfan ÖZHAMARATLI</a:t>
            </a:r>
            <a:r>
              <a:rPr lang="tr-TR" sz="1600" dirty="0">
                <a:latin typeface="Times New Roman" panose="02020603050405020304" pitchFamily="18" charset="0"/>
                <a:ea typeface="Times New Roman" panose="02020603050405020304" pitchFamily="18" charset="0"/>
                <a:cs typeface="Times New Roman" panose="02020603050405020304" pitchFamily="18" charset="0"/>
              </a:rPr>
              <a:t> ve ‘’</a:t>
            </a:r>
            <a:r>
              <a:rPr lang="tr-TR" sz="1600" b="1" dirty="0">
                <a:latin typeface="Times New Roman" panose="02020603050405020304" pitchFamily="18" charset="0"/>
                <a:ea typeface="Times New Roman" panose="02020603050405020304" pitchFamily="18" charset="0"/>
                <a:cs typeface="Times New Roman" panose="02020603050405020304" pitchFamily="18" charset="0"/>
              </a:rPr>
              <a:t>GENÇ</a:t>
            </a:r>
            <a:r>
              <a:rPr lang="tr-TR" sz="1600" dirty="0">
                <a:latin typeface="Times New Roman" panose="02020603050405020304" pitchFamily="18" charset="0"/>
                <a:ea typeface="Times New Roman" panose="02020603050405020304" pitchFamily="18" charset="0"/>
                <a:cs typeface="Times New Roman" panose="02020603050405020304" pitchFamily="18" charset="0"/>
              </a:rPr>
              <a:t> </a:t>
            </a:r>
            <a:r>
              <a:rPr lang="tr-TR" sz="1600" b="1" dirty="0">
                <a:latin typeface="Times New Roman" panose="02020603050405020304" pitchFamily="18" charset="0"/>
                <a:ea typeface="Times New Roman" panose="02020603050405020304" pitchFamily="18" charset="0"/>
                <a:cs typeface="Times New Roman" panose="02020603050405020304" pitchFamily="18" charset="0"/>
              </a:rPr>
              <a:t>TİGSAD</a:t>
            </a:r>
            <a:r>
              <a:rPr lang="tr-TR" sz="1600" dirty="0">
                <a:latin typeface="Times New Roman" panose="02020603050405020304" pitchFamily="18" charset="0"/>
                <a:ea typeface="Times New Roman" panose="02020603050405020304" pitchFamily="18" charset="0"/>
                <a:cs typeface="Times New Roman" panose="02020603050405020304" pitchFamily="18" charset="0"/>
              </a:rPr>
              <a:t>’’ Kurucu </a:t>
            </a:r>
            <a:r>
              <a:rPr lang="tr-TR" sz="1600" b="1" dirty="0">
                <a:latin typeface="Times New Roman" panose="02020603050405020304" pitchFamily="18" charset="0"/>
                <a:ea typeface="Times New Roman" panose="02020603050405020304" pitchFamily="18" charset="0"/>
                <a:cs typeface="Times New Roman" panose="02020603050405020304" pitchFamily="18" charset="0"/>
              </a:rPr>
              <a:t>Başkanı Sayın Fatih CANBOLAT</a:t>
            </a:r>
            <a:r>
              <a:rPr lang="tr-TR" sz="1600" dirty="0">
                <a:latin typeface="Times New Roman" panose="02020603050405020304" pitchFamily="18" charset="0"/>
                <a:ea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ea typeface="Times New Roman" panose="02020603050405020304" pitchFamily="18" charset="0"/>
                <a:cs typeface="Times New Roman" panose="02020603050405020304" pitchFamily="18" charset="0"/>
              </a:rPr>
              <a:t>Moda Tasarım Bölümünü gezerken ve sunumları sonrası öğrencilerle birlikte</a:t>
            </a:r>
            <a:endParaRPr lang="tr-TR"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07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cstate="print">
            <a:extLst>
              <a:ext uri="{28A0092B-C50C-407E-A947-70E740481C1C}">
                <a14:useLocalDpi xmlns:a14="http://schemas.microsoft.com/office/drawing/2010/main" val="0"/>
              </a:ext>
            </a:extLst>
          </a:blip>
          <a:srcRect t="11435" b="8196"/>
          <a:stretch/>
        </p:blipFill>
        <p:spPr>
          <a:xfrm>
            <a:off x="2228749" y="531498"/>
            <a:ext cx="7824271" cy="4192172"/>
          </a:xfrm>
          <a:prstGeom prst="rect">
            <a:avLst/>
          </a:prstGeom>
        </p:spPr>
      </p:pic>
      <p:sp>
        <p:nvSpPr>
          <p:cNvPr id="4" name="Metin kutusu 3"/>
          <p:cNvSpPr txBox="1"/>
          <p:nvPr/>
        </p:nvSpPr>
        <p:spPr>
          <a:xfrm>
            <a:off x="1857005" y="5119172"/>
            <a:ext cx="8567758" cy="1754326"/>
          </a:xfrm>
          <a:prstGeom prst="rect">
            <a:avLst/>
          </a:prstGeom>
          <a:noFill/>
        </p:spPr>
        <p:txBody>
          <a:bodyPr wrap="square" rtlCol="0">
            <a:spAutoFit/>
          </a:bodyPr>
          <a:lstStyle/>
          <a:p>
            <a:pPr algn="ctr"/>
            <a:r>
              <a:rPr lang="tr-TR" dirty="0" smtClean="0">
                <a:latin typeface="Times New Roman" panose="02020603050405020304" pitchFamily="18" charset="0"/>
                <a:cs typeface="Times New Roman" panose="02020603050405020304" pitchFamily="18" charset="0"/>
              </a:rPr>
              <a:t>Sayın Bakan Egemen BAĞIŞ ve Mütevelli Heyet Başkanımız Dr. Mustafa AYDIN Moda Tasarım Bölümü </a:t>
            </a:r>
            <a:r>
              <a:rPr lang="tr-TR" b="1" dirty="0" smtClean="0">
                <a:latin typeface="Times New Roman" panose="02020603050405020304" pitchFamily="18" charset="0"/>
                <a:cs typeface="Times New Roman" panose="02020603050405020304" pitchFamily="18" charset="0"/>
              </a:rPr>
              <a:t>Keçe Merkezi’nde </a:t>
            </a:r>
            <a:r>
              <a:rPr lang="tr-TR" dirty="0" smtClean="0">
                <a:latin typeface="Times New Roman" panose="02020603050405020304" pitchFamily="18" charset="0"/>
                <a:cs typeface="Times New Roman" panose="02020603050405020304" pitchFamily="18" charset="0"/>
              </a:rPr>
              <a:t>Öğrencilerin Ürettikleri Hediye </a:t>
            </a:r>
            <a:r>
              <a:rPr lang="tr-TR" b="1" dirty="0" smtClean="0">
                <a:latin typeface="Times New Roman" panose="02020603050405020304" pitchFamily="18" charset="0"/>
                <a:cs typeface="Times New Roman" panose="02020603050405020304" pitchFamily="18" charset="0"/>
              </a:rPr>
              <a:t>KEÇE TABLOYU</a:t>
            </a:r>
            <a:r>
              <a:rPr lang="tr-TR" dirty="0" smtClean="0">
                <a:latin typeface="Times New Roman" panose="02020603050405020304" pitchFamily="18" charset="0"/>
                <a:cs typeface="Times New Roman" panose="02020603050405020304" pitchFamily="18" charset="0"/>
              </a:rPr>
              <a:t> </a:t>
            </a:r>
            <a:r>
              <a:rPr lang="tr-TR" b="1" dirty="0" smtClean="0">
                <a:latin typeface="Times New Roman" panose="02020603050405020304" pitchFamily="18" charset="0"/>
                <a:cs typeface="Times New Roman" panose="02020603050405020304" pitchFamily="18" charset="0"/>
              </a:rPr>
              <a:t>Kıbrıs Başbakanı Sayın Hüseyin </a:t>
            </a:r>
            <a:r>
              <a:rPr lang="tr-TR" b="1" dirty="0" err="1" smtClean="0">
                <a:latin typeface="Times New Roman" panose="02020603050405020304" pitchFamily="18" charset="0"/>
                <a:cs typeface="Times New Roman" panose="02020603050405020304" pitchFamily="18" charset="0"/>
              </a:rPr>
              <a:t>Özgürgün</a:t>
            </a:r>
            <a:r>
              <a:rPr lang="tr-TR" dirty="0" smtClean="0">
                <a:latin typeface="Times New Roman" panose="02020603050405020304" pitchFamily="18" charset="0"/>
                <a:cs typeface="Times New Roman" panose="02020603050405020304" pitchFamily="18" charset="0"/>
              </a:rPr>
              <a:t> Ve </a:t>
            </a:r>
            <a:r>
              <a:rPr lang="tr-TR" b="1" dirty="0" smtClean="0">
                <a:latin typeface="Times New Roman" panose="02020603050405020304" pitchFamily="18" charset="0"/>
                <a:cs typeface="Times New Roman" panose="02020603050405020304" pitchFamily="18" charset="0"/>
              </a:rPr>
              <a:t>Eşi Sayın Dilek </a:t>
            </a:r>
            <a:r>
              <a:rPr lang="tr-TR" b="1" dirty="0" err="1" smtClean="0">
                <a:latin typeface="Times New Roman" panose="02020603050405020304" pitchFamily="18" charset="0"/>
                <a:cs typeface="Times New Roman" panose="02020603050405020304" pitchFamily="18" charset="0"/>
              </a:rPr>
              <a:t>Özgürgün’e</a:t>
            </a:r>
            <a:r>
              <a:rPr lang="tr-TR" b="1" dirty="0" smtClean="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Takdim Ederken</a:t>
            </a:r>
            <a:br>
              <a:rPr lang="tr-TR" dirty="0" smtClean="0">
                <a:latin typeface="Times New Roman" panose="02020603050405020304" pitchFamily="18" charset="0"/>
                <a:cs typeface="Times New Roman" panose="02020603050405020304" pitchFamily="18" charset="0"/>
              </a:rPr>
            </a:br>
            <a:r>
              <a:rPr lang="tr-TR" dirty="0" smtClean="0">
                <a:latin typeface="Times New Roman" panose="02020603050405020304" pitchFamily="18" charset="0"/>
                <a:cs typeface="Times New Roman" panose="02020603050405020304" pitchFamily="18" charset="0"/>
              </a:rPr>
              <a:t>30 Mart 2017</a:t>
            </a:r>
          </a:p>
          <a:p>
            <a:pPr algn="ct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49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t="35181"/>
          <a:stretch/>
        </p:blipFill>
        <p:spPr>
          <a:xfrm>
            <a:off x="5611199" y="3616898"/>
            <a:ext cx="5739788" cy="2790367"/>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856" y="209322"/>
            <a:ext cx="4281887" cy="3211415"/>
          </a:xfrm>
          <a:prstGeom prst="rect">
            <a:avLst/>
          </a:prstGeom>
        </p:spPr>
      </p:pic>
      <p:sp>
        <p:nvSpPr>
          <p:cNvPr id="4" name="Dikdörtgen 3"/>
          <p:cNvSpPr/>
          <p:nvPr/>
        </p:nvSpPr>
        <p:spPr>
          <a:xfrm>
            <a:off x="5919671" y="1353364"/>
            <a:ext cx="5122843" cy="923330"/>
          </a:xfrm>
          <a:prstGeom prst="rect">
            <a:avLst/>
          </a:prstGeom>
        </p:spPr>
        <p:txBody>
          <a:bodyPr wrap="square">
            <a:spAutoFit/>
          </a:bodyPr>
          <a:lstStyle/>
          <a:p>
            <a:pPr algn="ctr"/>
            <a:r>
              <a:rPr lang="tr-TR" b="1" dirty="0">
                <a:latin typeface="Times New Roman" panose="02020603050405020304" pitchFamily="18" charset="0"/>
                <a:cs typeface="Times New Roman" panose="02020603050405020304" pitchFamily="18" charset="0"/>
              </a:rPr>
              <a:t>Kıbrıs </a:t>
            </a:r>
            <a:r>
              <a:rPr lang="tr-TR" b="1" dirty="0" smtClean="0">
                <a:latin typeface="Times New Roman" panose="02020603050405020304" pitchFamily="18" charset="0"/>
                <a:cs typeface="Times New Roman" panose="02020603050405020304" pitchFamily="18" charset="0"/>
              </a:rPr>
              <a:t>Başbakanı’nın </a:t>
            </a:r>
            <a:r>
              <a:rPr lang="tr-TR" b="1" dirty="0">
                <a:latin typeface="Times New Roman" panose="02020603050405020304" pitchFamily="18" charset="0"/>
                <a:cs typeface="Times New Roman" panose="02020603050405020304" pitchFamily="18" charset="0"/>
              </a:rPr>
              <a:t>e</a:t>
            </a:r>
            <a:r>
              <a:rPr lang="tr-TR" b="1" dirty="0" smtClean="0">
                <a:latin typeface="Times New Roman" panose="02020603050405020304" pitchFamily="18" charset="0"/>
                <a:cs typeface="Times New Roman" panose="02020603050405020304" pitchFamily="18" charset="0"/>
              </a:rPr>
              <a:t>şi </a:t>
            </a:r>
            <a:r>
              <a:rPr lang="tr-TR" b="1" dirty="0">
                <a:latin typeface="Times New Roman" panose="02020603050405020304" pitchFamily="18" charset="0"/>
                <a:cs typeface="Times New Roman" panose="02020603050405020304" pitchFamily="18" charset="0"/>
              </a:rPr>
              <a:t>Sayın Dilek </a:t>
            </a:r>
            <a:r>
              <a:rPr lang="tr-TR" b="1" dirty="0" err="1" smtClean="0">
                <a:latin typeface="Times New Roman" panose="02020603050405020304" pitchFamily="18" charset="0"/>
                <a:cs typeface="Times New Roman" panose="02020603050405020304" pitchFamily="18" charset="0"/>
              </a:rPr>
              <a:t>Özgürgün</a:t>
            </a:r>
            <a:r>
              <a:rPr lang="tr-TR" b="1" dirty="0" smtClean="0">
                <a:latin typeface="Times New Roman" panose="02020603050405020304" pitchFamily="18" charset="0"/>
                <a:cs typeface="Times New Roman" panose="02020603050405020304" pitchFamily="18" charset="0"/>
              </a:rPr>
              <a:t> </a:t>
            </a:r>
            <a:r>
              <a:rPr lang="tr-TR" dirty="0" smtClean="0">
                <a:solidFill>
                  <a:prstClr val="black"/>
                </a:solidFill>
                <a:latin typeface="Times New Roman" panose="02020603050405020304" pitchFamily="18" charset="0"/>
                <a:cs typeface="Times New Roman" panose="02020603050405020304" pitchFamily="18" charset="0"/>
              </a:rPr>
              <a:t>Moda Tasarım Bölümü </a:t>
            </a:r>
            <a:r>
              <a:rPr lang="tr-TR" b="1" dirty="0" smtClean="0">
                <a:solidFill>
                  <a:prstClr val="black"/>
                </a:solidFill>
                <a:latin typeface="Times New Roman" panose="02020603050405020304" pitchFamily="18" charset="0"/>
                <a:cs typeface="Times New Roman" panose="02020603050405020304" pitchFamily="18" charset="0"/>
              </a:rPr>
              <a:t>Keçe Merkezi </a:t>
            </a:r>
            <a:r>
              <a:rPr lang="tr-TR" dirty="0" smtClean="0">
                <a:solidFill>
                  <a:prstClr val="black"/>
                </a:solidFill>
                <a:latin typeface="Times New Roman" panose="02020603050405020304" pitchFamily="18" charset="0"/>
                <a:cs typeface="Times New Roman" panose="02020603050405020304" pitchFamily="18" charset="0"/>
              </a:rPr>
              <a:t>ziyaretinde öğrenci çalışmalarını incelerken</a:t>
            </a:r>
            <a:endParaRPr lang="tr-TR" dirty="0"/>
          </a:p>
        </p:txBody>
      </p:sp>
      <p:sp>
        <p:nvSpPr>
          <p:cNvPr id="5" name="Dikdörtgen 4"/>
          <p:cNvSpPr/>
          <p:nvPr/>
        </p:nvSpPr>
        <p:spPr>
          <a:xfrm>
            <a:off x="991519" y="4550416"/>
            <a:ext cx="4281887" cy="923330"/>
          </a:xfrm>
          <a:prstGeom prst="rect">
            <a:avLst/>
          </a:prstGeom>
        </p:spPr>
        <p:txBody>
          <a:bodyPr wrap="square">
            <a:spAutoFit/>
          </a:bodyPr>
          <a:lstStyle/>
          <a:p>
            <a:pPr algn="ctr"/>
            <a:r>
              <a:rPr lang="tr-TR" b="1" dirty="0">
                <a:latin typeface="Times New Roman" panose="02020603050405020304" pitchFamily="18" charset="0"/>
                <a:cs typeface="Times New Roman" panose="02020603050405020304" pitchFamily="18" charset="0"/>
              </a:rPr>
              <a:t>Kıbrıs </a:t>
            </a:r>
            <a:r>
              <a:rPr lang="tr-TR" b="1" dirty="0" smtClean="0">
                <a:latin typeface="Times New Roman" panose="02020603050405020304" pitchFamily="18" charset="0"/>
                <a:cs typeface="Times New Roman" panose="02020603050405020304" pitchFamily="18" charset="0"/>
              </a:rPr>
              <a:t>Başbakanı’nın </a:t>
            </a:r>
            <a:r>
              <a:rPr lang="tr-TR" b="1" dirty="0">
                <a:latin typeface="Times New Roman" panose="02020603050405020304" pitchFamily="18" charset="0"/>
                <a:cs typeface="Times New Roman" panose="02020603050405020304" pitchFamily="18" charset="0"/>
              </a:rPr>
              <a:t>e</a:t>
            </a:r>
            <a:r>
              <a:rPr lang="tr-TR" b="1" dirty="0" smtClean="0">
                <a:latin typeface="Times New Roman" panose="02020603050405020304" pitchFamily="18" charset="0"/>
                <a:cs typeface="Times New Roman" panose="02020603050405020304" pitchFamily="18" charset="0"/>
              </a:rPr>
              <a:t>şi </a:t>
            </a:r>
            <a:r>
              <a:rPr lang="tr-TR" b="1" dirty="0">
                <a:latin typeface="Times New Roman" panose="02020603050405020304" pitchFamily="18" charset="0"/>
                <a:cs typeface="Times New Roman" panose="02020603050405020304" pitchFamily="18" charset="0"/>
              </a:rPr>
              <a:t>Sayın Dilek </a:t>
            </a:r>
            <a:r>
              <a:rPr lang="tr-TR" b="1" dirty="0" err="1" smtClean="0">
                <a:latin typeface="Times New Roman" panose="02020603050405020304" pitchFamily="18" charset="0"/>
                <a:cs typeface="Times New Roman" panose="02020603050405020304" pitchFamily="18" charset="0"/>
              </a:rPr>
              <a:t>Özgürgün</a:t>
            </a:r>
            <a:r>
              <a:rPr lang="tr-TR" b="1" dirty="0" smtClean="0">
                <a:latin typeface="Times New Roman" panose="02020603050405020304" pitchFamily="18" charset="0"/>
                <a:cs typeface="Times New Roman" panose="02020603050405020304" pitchFamily="18" charset="0"/>
              </a:rPr>
              <a:t> </a:t>
            </a:r>
            <a:r>
              <a:rPr lang="tr-TR" dirty="0" smtClean="0">
                <a:solidFill>
                  <a:prstClr val="black"/>
                </a:solidFill>
                <a:latin typeface="Times New Roman" panose="02020603050405020304" pitchFamily="18" charset="0"/>
                <a:cs typeface="Times New Roman" panose="02020603050405020304" pitchFamily="18" charset="0"/>
              </a:rPr>
              <a:t>Moda Tasarım Bölümü </a:t>
            </a:r>
            <a:r>
              <a:rPr lang="tr-TR" b="1" dirty="0" smtClean="0">
                <a:solidFill>
                  <a:prstClr val="black"/>
                </a:solidFill>
                <a:latin typeface="Times New Roman" panose="02020603050405020304" pitchFamily="18" charset="0"/>
                <a:cs typeface="Times New Roman" panose="02020603050405020304" pitchFamily="18" charset="0"/>
              </a:rPr>
              <a:t>Giysi Stüdyosu</a:t>
            </a:r>
            <a:r>
              <a:rPr lang="tr-TR" dirty="0" smtClean="0">
                <a:solidFill>
                  <a:prstClr val="black"/>
                </a:solidFill>
                <a:latin typeface="Times New Roman" panose="02020603050405020304" pitchFamily="18" charset="0"/>
                <a:cs typeface="Times New Roman" panose="02020603050405020304" pitchFamily="18" charset="0"/>
              </a:rPr>
              <a:t> ziyaretinde öğrencilerle birlikte</a:t>
            </a:r>
            <a:endParaRPr lang="tr-TR" dirty="0"/>
          </a:p>
        </p:txBody>
      </p:sp>
    </p:spTree>
    <p:extLst>
      <p:ext uri="{BB962C8B-B14F-4D97-AF65-F5344CB8AC3E}">
        <p14:creationId xmlns:p14="http://schemas.microsoft.com/office/powerpoint/2010/main" val="329637533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DBED3C5D5D69024089E9CAE36DEBA11E" ma:contentTypeVersion="0" ma:contentTypeDescription="Upload an image." ma:contentTypeScope="" ma:versionID="f6a43bfa857e1a6a900edd68b3909a83">
  <xsd:schema xmlns:xsd="http://www.w3.org/2001/XMLSchema" xmlns:xs="http://www.w3.org/2001/XMLSchema" xmlns:p="http://schemas.microsoft.com/office/2006/metadata/properties" xmlns:ns1="http://schemas.microsoft.com/sharepoint/v3" xmlns:ns2="85E9BDF9-A19D-4826-BCC6-0CBF783F3F4D" xmlns:ns3="http://schemas.microsoft.com/sharepoint/v3/fields" targetNamespace="http://schemas.microsoft.com/office/2006/metadata/properties" ma:root="true" ma:fieldsID="fca1937b24c0787eace939fbaa04015c" ns1:_="" ns2:_="" ns3:_="">
    <xsd:import namespace="http://schemas.microsoft.com/sharepoint/v3"/>
    <xsd:import namespace="85E9BDF9-A19D-4826-BCC6-0CBF783F3F4D"/>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5E9BDF9-A19D-4826-BCC6-0CBF783F3F4D"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ImageCreateDate xmlns="85E9BDF9-A19D-4826-BCC6-0CBF783F3F4D" xsi:nil="true"/>
    <wic_System_Copyright xmlns="http://schemas.microsoft.com/sharepoint/v3/fields" xsi:nil="true"/>
  </documentManagement>
</p:properties>
</file>

<file path=customXml/itemProps1.xml><?xml version="1.0" encoding="utf-8"?>
<ds:datastoreItem xmlns:ds="http://schemas.openxmlformats.org/officeDocument/2006/customXml" ds:itemID="{5197BA29-3D30-41E0-BEF2-4CFB39076B36}"/>
</file>

<file path=customXml/itemProps2.xml><?xml version="1.0" encoding="utf-8"?>
<ds:datastoreItem xmlns:ds="http://schemas.openxmlformats.org/officeDocument/2006/customXml" ds:itemID="{833D2CC8-02C8-47F1-9841-AA1A3028564C}"/>
</file>

<file path=customXml/itemProps3.xml><?xml version="1.0" encoding="utf-8"?>
<ds:datastoreItem xmlns:ds="http://schemas.openxmlformats.org/officeDocument/2006/customXml" ds:itemID="{BFF37092-EF44-49BC-A1DF-1C3AD4BE8829}"/>
</file>

<file path=docProps/app.xml><?xml version="1.0" encoding="utf-8"?>
<Properties xmlns="http://schemas.openxmlformats.org/officeDocument/2006/extended-properties" xmlns:vt="http://schemas.openxmlformats.org/officeDocument/2006/docPropsVTypes">
  <TotalTime>1668</TotalTime>
  <Words>685</Words>
  <Application>Microsoft Office PowerPoint</Application>
  <PresentationFormat>Geniş ekran</PresentationFormat>
  <Paragraphs>64</Paragraphs>
  <Slides>22</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22</vt:i4>
      </vt:variant>
    </vt:vector>
  </HeadingPairs>
  <TitlesOfParts>
    <vt:vector size="27" baseType="lpstr">
      <vt:lpstr>Arial</vt:lpstr>
      <vt:lpstr>Calibri</vt:lpstr>
      <vt:lpstr>Calibri Light</vt:lpstr>
      <vt:lpstr>Times New Roman</vt:lpstr>
      <vt:lpstr>Office Teması</vt:lpstr>
      <vt:lpstr>  Mart - Nisan 2017 Bülteni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2016-2017 Akademik Yılı Açılışı Moda Tasarım Bölümü</dc:title>
  <dc:creator>Burcu AKYÜZ</dc:creator>
  <cp:keywords/>
  <dc:description/>
  <cp:lastModifiedBy>Burcu AKYÜZ</cp:lastModifiedBy>
  <cp:revision>152</cp:revision>
  <dcterms:created xsi:type="dcterms:W3CDTF">2016-10-26T10:09:13Z</dcterms:created>
  <dcterms:modified xsi:type="dcterms:W3CDTF">2017-05-03T11:51:19Z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0x0101009148F5A04DDD49CBA7127AADA5FB792B00AADE34325A8B49CDA8BB4DB53328F21400DBED3C5D5D69024089E9CAE36DEBA11E</vt:lpwstr>
  </property>
</Properties>
</file>